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44" r:id="rId3"/>
    <p:sldId id="322" r:id="rId4"/>
    <p:sldId id="331" r:id="rId5"/>
    <p:sldId id="338" r:id="rId6"/>
    <p:sldId id="324" r:id="rId7"/>
    <p:sldId id="345" r:id="rId8"/>
    <p:sldId id="321" r:id="rId9"/>
    <p:sldId id="333" r:id="rId10"/>
    <p:sldId id="334" r:id="rId11"/>
    <p:sldId id="265" r:id="rId12"/>
    <p:sldId id="326" r:id="rId13"/>
    <p:sldId id="346" r:id="rId14"/>
    <p:sldId id="347" r:id="rId15"/>
    <p:sldId id="274" r:id="rId16"/>
    <p:sldId id="336" r:id="rId17"/>
    <p:sldId id="341" r:id="rId18"/>
    <p:sldId id="343" r:id="rId19"/>
    <p:sldId id="327" r:id="rId20"/>
    <p:sldId id="342" r:id="rId21"/>
    <p:sldId id="328" r:id="rId22"/>
    <p:sldId id="339" r:id="rId23"/>
    <p:sldId id="329" r:id="rId24"/>
    <p:sldId id="264" r:id="rId25"/>
    <p:sldId id="332" r:id="rId26"/>
    <p:sldId id="34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C4E"/>
    <a:srgbClr val="A10B39"/>
    <a:srgbClr val="66FF66"/>
    <a:srgbClr val="00C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0" autoAdjust="0"/>
    <p:restoredTop sz="94660"/>
  </p:normalViewPr>
  <p:slideViewPr>
    <p:cSldViewPr>
      <p:cViewPr varScale="1">
        <p:scale>
          <a:sx n="69" d="100"/>
          <a:sy n="69" d="100"/>
        </p:scale>
        <p:origin x="-13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70F3C-3AE0-4A56-9A07-BD4AB7B89CD6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6E3DC-9547-45AE-815E-FF58F3255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5104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A4D8B-A722-4DA7-9115-60A505D3C4A0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D7AEF-62AF-4EB3-81B4-05A1388ED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7688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799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021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084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39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294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294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246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2460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r>
              <a:rPr lang="fa-IR" dirty="0" smtClean="0"/>
              <a:t>/</a:t>
            </a:r>
            <a:r>
              <a:rPr lang="en-US" dirty="0" smtClean="0"/>
              <a:t>28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294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" y="632460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94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6294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81000" y="632460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6294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6294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94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94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324600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0000"/>
                </a:solidFill>
                <a:cs typeface="B Nazanin" pitchFamily="2" charset="-78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r>
              <a:rPr lang="en-US" dirty="0" smtClean="0"/>
              <a:t>/27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:\Baz amoozi\New folder\New Folder (9)\pic\getting-an-epidural-for-labor-pain-RM-722x4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00"/>
            <a:ext cx="7772400" cy="1470025"/>
          </a:xfrm>
        </p:spPr>
        <p:txBody>
          <a:bodyPr/>
          <a:lstStyle/>
          <a:p>
            <a:r>
              <a:rPr lang="fa-IR" b="1" dirty="0" smtClean="0">
                <a:solidFill>
                  <a:schemeClr val="bg1"/>
                </a:solidFill>
              </a:rPr>
              <a:t>تاثیر بی دردی نورواگزیال بر پیشرفت زایمان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Dr. </a:t>
            </a:r>
            <a:r>
              <a:rPr lang="en-US" b="1" dirty="0" err="1" smtClean="0">
                <a:solidFill>
                  <a:srgbClr val="FFFF00"/>
                </a:solidFill>
              </a:rPr>
              <a:t>Abri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Anesthesiologist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30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a-IR" sz="3600" b="1" dirty="0" smtClean="0">
                <a:solidFill>
                  <a:prstClr val="black"/>
                </a:solidFill>
                <a:cs typeface="B Nazanin" pitchFamily="2" charset="-78"/>
              </a:rPr>
              <a:t/>
            </a:r>
            <a:br>
              <a:rPr lang="fa-IR" sz="3600" b="1" dirty="0" smtClean="0">
                <a:solidFill>
                  <a:prstClr val="black"/>
                </a:solidFill>
                <a:cs typeface="B Nazanin" pitchFamily="2" charset="-78"/>
              </a:rPr>
            </a:br>
            <a:r>
              <a:rPr lang="fa-IR" sz="3600" b="1" dirty="0" smtClean="0">
                <a:solidFill>
                  <a:prstClr val="black"/>
                </a:solidFill>
                <a:cs typeface="B Nazanin" pitchFamily="2" charset="-78"/>
              </a:rPr>
              <a:t>مطالعات </a:t>
            </a:r>
            <a:r>
              <a:rPr lang="fa-IR" sz="3100" b="1" dirty="0" smtClean="0">
                <a:solidFill>
                  <a:srgbClr val="000000"/>
                </a:solidFill>
                <a:latin typeface="Minion Pro"/>
                <a:cs typeface="B Nazanin" pitchFamily="2" charset="-78"/>
              </a:rPr>
              <a:t>اثر بی دردی </a:t>
            </a:r>
            <a:r>
              <a:rPr lang="fa-IR" sz="3100" b="1" dirty="0">
                <a:solidFill>
                  <a:srgbClr val="000000"/>
                </a:solidFill>
                <a:latin typeface="Minion Pro"/>
                <a:cs typeface="B Nazanin" pitchFamily="2" charset="-78"/>
              </a:rPr>
              <a:t>اپیدورال بر مدت استیج اول </a:t>
            </a:r>
            <a:r>
              <a:rPr lang="fa-IR" sz="3100" b="1" dirty="0" smtClean="0">
                <a:solidFill>
                  <a:srgbClr val="000000"/>
                </a:solidFill>
                <a:latin typeface="Minion Pro"/>
                <a:cs typeface="B Nazanin" pitchFamily="2" charset="-78"/>
              </a:rPr>
              <a:t>لیبر</a:t>
            </a:r>
            <a:r>
              <a:rPr lang="en-US" sz="3600" dirty="0">
                <a:solidFill>
                  <a:srgbClr val="000000"/>
                </a:solidFill>
                <a:latin typeface="Minion Pro"/>
                <a:cs typeface="B Nazanin" pitchFamily="2" charset="-78"/>
              </a:rPr>
              <a:t/>
            </a:r>
            <a:br>
              <a:rPr lang="en-US" sz="3600" dirty="0">
                <a:solidFill>
                  <a:srgbClr val="000000"/>
                </a:solidFill>
                <a:latin typeface="Minion Pro"/>
                <a:cs typeface="B Nazanin" pitchFamily="2" charset="-78"/>
              </a:rPr>
            </a:br>
            <a:endParaRPr lang="en-US" sz="3600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05800" cy="5410200"/>
          </a:xfrm>
        </p:spPr>
        <p:txBody>
          <a:bodyPr>
            <a:normAutofit fontScale="85000" lnSpcReduction="20000"/>
          </a:bodyPr>
          <a:lstStyle/>
          <a:p>
            <a:pPr algn="just" rtl="1">
              <a:lnSpc>
                <a:spcPct val="120000"/>
              </a:lnSpc>
            </a:pPr>
            <a:r>
              <a:rPr lang="fa-IR" sz="3100" dirty="0" smtClean="0">
                <a:solidFill>
                  <a:srgbClr val="002060"/>
                </a:solidFill>
                <a:latin typeface="Minion Pro"/>
                <a:cs typeface="B Nazanin" pitchFamily="2" charset="-78"/>
              </a:rPr>
              <a:t>در مقایسه اپیدورال با </a:t>
            </a:r>
            <a:r>
              <a:rPr lang="fa-IR" sz="3100" dirty="0">
                <a:solidFill>
                  <a:srgbClr val="002060"/>
                </a:solidFill>
                <a:latin typeface="Minion Pro"/>
                <a:cs typeface="B Nazanin" pitchFamily="2" charset="-78"/>
              </a:rPr>
              <a:t>اپیوئید </a:t>
            </a:r>
            <a:r>
              <a:rPr lang="fa-IR" sz="3100" dirty="0" smtClean="0">
                <a:solidFill>
                  <a:srgbClr val="002060"/>
                </a:solidFill>
                <a:latin typeface="Minion Pro"/>
                <a:cs typeface="B Nazanin" pitchFamily="2" charset="-78"/>
              </a:rPr>
              <a:t>سیستمیک تفاوتی در مدت استیج اول لیبر </a:t>
            </a:r>
            <a:r>
              <a:rPr lang="fa-IR" sz="3100" dirty="0">
                <a:solidFill>
                  <a:srgbClr val="002060"/>
                </a:solidFill>
                <a:latin typeface="Minion Pro"/>
                <a:cs typeface="B Nazanin" pitchFamily="2" charset="-78"/>
              </a:rPr>
              <a:t>وجود ندارد</a:t>
            </a:r>
            <a:r>
              <a:rPr lang="fa-IR" sz="3100" dirty="0" smtClean="0">
                <a:solidFill>
                  <a:srgbClr val="002060"/>
                </a:solidFill>
                <a:latin typeface="Minion Pro"/>
                <a:cs typeface="B Nazanin" pitchFamily="2" charset="-78"/>
              </a:rPr>
              <a:t>.</a:t>
            </a:r>
          </a:p>
          <a:p>
            <a:pPr lvl="1" algn="just" rtl="1">
              <a:lnSpc>
                <a:spcPct val="120000"/>
              </a:lnSpc>
            </a:pPr>
            <a:r>
              <a:rPr lang="en-US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Cochrane (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a-IR" sz="2700" dirty="0">
                <a:solidFill>
                  <a:srgbClr val="002060"/>
                </a:solidFill>
                <a:cs typeface="B Nazanin" pitchFamily="2" charset="-78"/>
              </a:rPr>
              <a:t>: </a:t>
            </a:r>
            <a:r>
              <a:rPr lang="fa-IR" sz="2700" dirty="0" smtClean="0">
                <a:solidFill>
                  <a:srgbClr val="002060"/>
                </a:solidFill>
                <a:cs typeface="B Nazanin" pitchFamily="2" charset="-78"/>
              </a:rPr>
              <a:t>در مقایسه </a:t>
            </a:r>
            <a:r>
              <a:rPr lang="fa-IR" sz="2700" dirty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fa-IR" sz="2700" dirty="0" smtClean="0">
                <a:solidFill>
                  <a:srgbClr val="002060"/>
                </a:solidFill>
                <a:cs typeface="B Nazanin" pitchFamily="2" charset="-78"/>
              </a:rPr>
              <a:t>سه گروه اپیدورال </a:t>
            </a:r>
            <a:r>
              <a:rPr lang="fa-IR" sz="2700" dirty="0">
                <a:solidFill>
                  <a:srgbClr val="002060"/>
                </a:solidFill>
                <a:cs typeface="B Nazanin" pitchFamily="2" charset="-78"/>
              </a:rPr>
              <a:t>و بی دردی سیستمیک و زایمان بدون </a:t>
            </a:r>
            <a:r>
              <a:rPr lang="fa-IR" sz="2700" dirty="0" smtClean="0">
                <a:solidFill>
                  <a:srgbClr val="002060"/>
                </a:solidFill>
                <a:cs typeface="B Nazanin" pitchFamily="2" charset="-78"/>
              </a:rPr>
              <a:t>دارو، </a:t>
            </a:r>
            <a:r>
              <a:rPr lang="fa-IR" sz="2700" dirty="0">
                <a:solidFill>
                  <a:srgbClr val="002060"/>
                </a:solidFill>
                <a:cs typeface="B Nazanin" pitchFamily="2" charset="-78"/>
              </a:rPr>
              <a:t>تفاوتی در مدت استیج اول زایمان </a:t>
            </a:r>
            <a:r>
              <a:rPr lang="fa-IR" sz="2700" dirty="0" smtClean="0">
                <a:solidFill>
                  <a:srgbClr val="002060"/>
                </a:solidFill>
                <a:cs typeface="B Nazanin" pitchFamily="2" charset="-78"/>
              </a:rPr>
              <a:t>وجود </a:t>
            </a:r>
            <a:r>
              <a:rPr lang="fa-IR" sz="2700" dirty="0">
                <a:solidFill>
                  <a:srgbClr val="002060"/>
                </a:solidFill>
                <a:cs typeface="B Nazanin" pitchFamily="2" charset="-78"/>
              </a:rPr>
              <a:t>ندارد</a:t>
            </a:r>
            <a:r>
              <a:rPr lang="fa-IR" sz="2700" dirty="0" smtClean="0">
                <a:solidFill>
                  <a:srgbClr val="002060"/>
                </a:solidFill>
                <a:cs typeface="B Nazanin" pitchFamily="2" charset="-78"/>
              </a:rPr>
              <a:t>.</a:t>
            </a:r>
          </a:p>
          <a:p>
            <a:pPr algn="just" rtl="1"/>
            <a:endParaRPr lang="fa-IR" sz="3100" dirty="0">
              <a:solidFill>
                <a:srgbClr val="000000"/>
              </a:solidFill>
              <a:latin typeface="Minion Pro"/>
              <a:cs typeface="B Nazanin" pitchFamily="2" charset="-78"/>
            </a:endParaRPr>
          </a:p>
          <a:p>
            <a:pPr algn="just" rtl="1">
              <a:lnSpc>
                <a:spcPct val="120000"/>
              </a:lnSpc>
            </a:pPr>
            <a:r>
              <a:rPr lang="fa-IR" sz="3100" b="1" dirty="0">
                <a:solidFill>
                  <a:srgbClr val="00AC4E"/>
                </a:solidFill>
                <a:latin typeface="Minion Pro"/>
                <a:cs typeface="B Nazanin" pitchFamily="2" charset="-78"/>
              </a:rPr>
              <a:t>مدت استیج اول لیبر </a:t>
            </a:r>
            <a:r>
              <a:rPr lang="fa-IR" sz="3100" b="1" dirty="0" smtClean="0">
                <a:solidFill>
                  <a:srgbClr val="00AC4E"/>
                </a:solidFill>
                <a:latin typeface="Minion Pro"/>
                <a:cs typeface="B Nazanin" pitchFamily="2" charset="-78"/>
              </a:rPr>
              <a:t>در روش اپیدورال، کوتاه تر از اپیوئید </a:t>
            </a:r>
            <a:r>
              <a:rPr lang="fa-IR" sz="3100" b="1" dirty="0">
                <a:solidFill>
                  <a:srgbClr val="00AC4E"/>
                </a:solidFill>
                <a:latin typeface="Minion Pro"/>
                <a:cs typeface="B Nazanin" pitchFamily="2" charset="-78"/>
              </a:rPr>
              <a:t>سیستمیک </a:t>
            </a:r>
            <a:r>
              <a:rPr lang="fa-IR" sz="3100" b="1" dirty="0" smtClean="0">
                <a:solidFill>
                  <a:srgbClr val="00AC4E"/>
                </a:solidFill>
                <a:latin typeface="Minion Pro"/>
                <a:cs typeface="B Nazanin" pitchFamily="2" charset="-78"/>
              </a:rPr>
              <a:t>بود. (</a:t>
            </a:r>
            <a:r>
              <a:rPr lang="fa-IR" sz="3100" b="1" dirty="0">
                <a:solidFill>
                  <a:srgbClr val="00AC4E"/>
                </a:solidFill>
                <a:latin typeface="Minion Pro"/>
                <a:cs typeface="B Nazanin" pitchFamily="2" charset="-78"/>
              </a:rPr>
              <a:t>شروع </a:t>
            </a:r>
            <a:r>
              <a:rPr lang="en-US" sz="2600" dirty="0">
                <a:solidFill>
                  <a:srgbClr val="00AC4E"/>
                </a:solidFill>
                <a:latin typeface="Minion Pro"/>
                <a:cs typeface="B Nazanin" pitchFamily="2" charset="-78"/>
              </a:rPr>
              <a:t>EA</a:t>
            </a:r>
            <a:r>
              <a:rPr lang="fa-IR" sz="3100" b="1" dirty="0">
                <a:solidFill>
                  <a:srgbClr val="00AC4E"/>
                </a:solidFill>
                <a:latin typeface="Minion Pro"/>
                <a:cs typeface="B Nazanin" pitchFamily="2" charset="-78"/>
              </a:rPr>
              <a:t> باعث کاهش حاد غلظت پلاسمایی اپی نفرین مادر(توکولیتیک)  و تاثیر مثبت بر پیشرفت </a:t>
            </a:r>
            <a:r>
              <a:rPr lang="fa-IR" sz="3100" b="1" dirty="0" smtClean="0">
                <a:solidFill>
                  <a:srgbClr val="00AC4E"/>
                </a:solidFill>
                <a:latin typeface="Minion Pro"/>
                <a:cs typeface="B Nazanin" pitchFamily="2" charset="-78"/>
              </a:rPr>
              <a:t>زایمان و </a:t>
            </a:r>
            <a:r>
              <a:rPr lang="fa-IR" sz="3100" b="1" dirty="0">
                <a:solidFill>
                  <a:srgbClr val="00AC4E"/>
                </a:solidFill>
                <a:latin typeface="Minion Pro"/>
                <a:cs typeface="B Nazanin" pitchFamily="2" charset="-78"/>
              </a:rPr>
              <a:t>دیلاتاسیون سرویکس در خانم های با اضطراب زیاد و در تعداد انقباضات قبل و بعد از اپیدورال تفاوتی نبود</a:t>
            </a:r>
            <a:r>
              <a:rPr lang="fa-IR" sz="3100" b="1" dirty="0" smtClean="0">
                <a:solidFill>
                  <a:srgbClr val="00AC4E"/>
                </a:solidFill>
                <a:latin typeface="Minion Pro"/>
                <a:cs typeface="B Nazanin" pitchFamily="2" charset="-78"/>
              </a:rPr>
              <a:t>.)</a:t>
            </a:r>
          </a:p>
          <a:p>
            <a:pPr marL="914400" lvl="2" indent="0" algn="just" rtl="1">
              <a:buNone/>
            </a:pPr>
            <a:endParaRPr lang="fa-IR" sz="3100" dirty="0" smtClean="0">
              <a:solidFill>
                <a:srgbClr val="000000"/>
              </a:solidFill>
              <a:latin typeface="Minion Pro"/>
              <a:cs typeface="B Nazanin" pitchFamily="2" charset="-78"/>
            </a:endParaRPr>
          </a:p>
          <a:p>
            <a:pPr algn="just" rtl="1">
              <a:lnSpc>
                <a:spcPct val="120000"/>
              </a:lnSpc>
            </a:pPr>
            <a:r>
              <a:rPr lang="en-US" sz="3100" dirty="0" smtClean="0">
                <a:solidFill>
                  <a:srgbClr val="FF0000"/>
                </a:solidFill>
                <a:cs typeface="B Nazanin" pitchFamily="2" charset="-78"/>
              </a:rPr>
              <a:t>Sharma</a:t>
            </a:r>
            <a:r>
              <a:rPr lang="fa-IR" sz="3100" dirty="0">
                <a:solidFill>
                  <a:srgbClr val="FF0000"/>
                </a:solidFill>
                <a:cs typeface="B Nazanin" pitchFamily="2" charset="-78"/>
              </a:rPr>
              <a:t>: </a:t>
            </a:r>
            <a:r>
              <a:rPr lang="fa-IR" sz="3100" dirty="0" smtClean="0">
                <a:solidFill>
                  <a:srgbClr val="FF0000"/>
                </a:solidFill>
                <a:cs typeface="B Nazanin" pitchFamily="2" charset="-78"/>
              </a:rPr>
              <a:t> فاز </a:t>
            </a:r>
            <a:r>
              <a:rPr lang="fa-IR" sz="3100" dirty="0">
                <a:solidFill>
                  <a:srgbClr val="FF0000"/>
                </a:solidFill>
                <a:cs typeface="B Nazanin" pitchFamily="2" charset="-78"/>
              </a:rPr>
              <a:t>اول زایمان حدود 30 دقیقه در نولی پارها طولانی می شود</a:t>
            </a:r>
            <a:r>
              <a:rPr lang="fa-IR" sz="3100" dirty="0" smtClean="0">
                <a:solidFill>
                  <a:srgbClr val="FF0000"/>
                </a:solidFill>
                <a:cs typeface="B Nazanin" pitchFamily="2" charset="-78"/>
              </a:rPr>
              <a:t>.</a:t>
            </a:r>
          </a:p>
          <a:p>
            <a:pPr marL="0" indent="0" algn="r" rtl="1">
              <a:buNone/>
            </a:pPr>
            <a:endParaRPr lang="en-US" sz="2600" dirty="0"/>
          </a:p>
          <a:p>
            <a:pPr lvl="2" algn="r" rtl="1"/>
            <a:endParaRPr lang="fa-IR" sz="2000" dirty="0">
              <a:solidFill>
                <a:srgbClr val="000000"/>
              </a:solidFill>
              <a:latin typeface="Minion Pro"/>
            </a:endParaRPr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r>
              <a:rPr lang="fa-IR" smtClean="0"/>
              <a:t>/</a:t>
            </a:r>
            <a:r>
              <a:rPr lang="en-US" smtClean="0"/>
              <a:t>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03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fa-IR" sz="3200" b="1" dirty="0">
                <a:solidFill>
                  <a:prstClr val="black"/>
                </a:solidFill>
                <a:cs typeface="B Nazanin" pitchFamily="2" charset="-78"/>
              </a:rPr>
              <a:t>اثر بی دردی اپیدورال بر طول </a:t>
            </a:r>
            <a:r>
              <a:rPr lang="fa-IR" sz="3200" b="1" dirty="0" smtClean="0">
                <a:solidFill>
                  <a:prstClr val="black"/>
                </a:solidFill>
                <a:cs typeface="B Nazanin" pitchFamily="2" charset="-78"/>
              </a:rPr>
              <a:t>مدت استیج دوم </a:t>
            </a:r>
            <a:r>
              <a:rPr lang="fa-IR" sz="3200" b="1" dirty="0">
                <a:solidFill>
                  <a:prstClr val="black"/>
                </a:solidFill>
                <a:cs typeface="B Nazanin" pitchFamily="2" charset="-78"/>
              </a:rPr>
              <a:t>لیبر</a:t>
            </a:r>
            <a:endParaRPr lang="en-US" sz="3200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endParaRPr lang="fa-IR" sz="1600" dirty="0" smtClean="0">
              <a:solidFill>
                <a:srgbClr val="000000"/>
              </a:solidFill>
              <a:latin typeface="Minion Pro"/>
            </a:endParaRPr>
          </a:p>
          <a:p>
            <a:pPr algn="r" rtl="1"/>
            <a:endParaRPr lang="fa-IR" sz="1600" dirty="0" smtClean="0">
              <a:solidFill>
                <a:srgbClr val="000000"/>
              </a:solidFill>
              <a:latin typeface="Minion Pro"/>
            </a:endParaRPr>
          </a:p>
          <a:p>
            <a:pPr algn="r" rtl="1"/>
            <a:endParaRPr lang="fa-IR" sz="1600" dirty="0">
              <a:solidFill>
                <a:srgbClr val="000000"/>
              </a:solidFill>
              <a:latin typeface="Minion Pro"/>
            </a:endParaRPr>
          </a:p>
          <a:p>
            <a:pPr algn="r" rtl="1"/>
            <a:endParaRPr lang="fa-IR" sz="1600" dirty="0" smtClean="0">
              <a:solidFill>
                <a:srgbClr val="000000"/>
              </a:solidFill>
              <a:latin typeface="Minion Pro"/>
            </a:endParaRPr>
          </a:p>
          <a:p>
            <a:pPr algn="r" rtl="1"/>
            <a:endParaRPr lang="fa-IR" sz="1600" dirty="0">
              <a:solidFill>
                <a:srgbClr val="000000"/>
              </a:solidFill>
              <a:latin typeface="Minion Pro"/>
            </a:endParaRPr>
          </a:p>
          <a:p>
            <a:pPr algn="r" rtl="1"/>
            <a:endParaRPr lang="fa-IR" sz="1600" dirty="0" smtClean="0">
              <a:solidFill>
                <a:srgbClr val="000000"/>
              </a:solidFill>
              <a:latin typeface="Minion Pro"/>
            </a:endParaRPr>
          </a:p>
          <a:p>
            <a:pPr algn="r" rtl="1"/>
            <a:endParaRPr lang="en-US" sz="400" dirty="0" smtClean="0">
              <a:solidFill>
                <a:srgbClr val="000000"/>
              </a:solidFill>
              <a:latin typeface="Minion Pro"/>
            </a:endParaRPr>
          </a:p>
          <a:p>
            <a:pPr algn="just"/>
            <a:endParaRPr lang="en-US" sz="1600" dirty="0">
              <a:solidFill>
                <a:srgbClr val="000000"/>
              </a:solidFill>
              <a:latin typeface="Minion Pro"/>
            </a:endParaRPr>
          </a:p>
          <a:p>
            <a:pPr algn="just"/>
            <a:endParaRPr lang="en-US" sz="1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666510"/>
              </p:ext>
            </p:extLst>
          </p:nvPr>
        </p:nvGraphicFramePr>
        <p:xfrm>
          <a:off x="1524000" y="2362200"/>
          <a:ext cx="6096000" cy="2438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 gridSpan="4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fa-IR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cs typeface="B Nazanin" pitchFamily="2" charset="-78"/>
                        </a:rPr>
                        <a:t>استیج دوم طولانی از نظر </a:t>
                      </a:r>
                      <a:r>
                        <a:rPr kumimoji="0" lang="en-US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cs typeface="B Nazanin" pitchFamily="2" charset="-78"/>
                        </a:rPr>
                        <a:t>ACOG</a:t>
                      </a:r>
                      <a:r>
                        <a:rPr kumimoji="0" lang="fa-IR" sz="2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cs typeface="B Nazanin" pitchFamily="2" charset="-78"/>
                        </a:rPr>
                        <a:t>: </a:t>
                      </a:r>
                      <a:endParaRPr kumimoji="0" lang="fa-IR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marR="0" lvl="0" indent="-3429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0" lang="fa-IR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B Nazanin" pitchFamily="2" charset="-78"/>
                        </a:rPr>
                        <a:t>مولتی پار</a:t>
                      </a:r>
                      <a:endParaRPr lang="en-US" sz="2800" dirty="0">
                        <a:cs typeface="B Nazanin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B Nazanin" pitchFamily="2" charset="-78"/>
                        </a:rPr>
                        <a:t>نولی پار</a:t>
                      </a:r>
                      <a:endParaRPr lang="en-US" sz="2800" dirty="0">
                        <a:cs typeface="B Nazanin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cs typeface="B Nazanin" pitchFamily="2" charset="-78"/>
                        </a:rPr>
                        <a:t>بدون </a:t>
                      </a:r>
                      <a:r>
                        <a:rPr kumimoji="0" lang="en-US" sz="2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cs typeface="B Nazanin" pitchFamily="2" charset="-78"/>
                        </a:rPr>
                        <a:t>NA</a:t>
                      </a:r>
                    </a:p>
                    <a:p>
                      <a:pPr algn="ctr"/>
                      <a:endParaRPr lang="en-US" sz="26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cs typeface="B Nazanin" pitchFamily="2" charset="-78"/>
                        </a:rPr>
                        <a:t>با </a:t>
                      </a:r>
                      <a:r>
                        <a:rPr kumimoji="0" lang="en-US" sz="2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cs typeface="B Nazanin" pitchFamily="2" charset="-78"/>
                        </a:rPr>
                        <a:t>NA</a:t>
                      </a:r>
                    </a:p>
                    <a:p>
                      <a:pPr algn="ctr"/>
                      <a:endParaRPr lang="en-US" sz="26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600" dirty="0" smtClean="0">
                          <a:cs typeface="B Nazanin" pitchFamily="2" charset="-78"/>
                        </a:rPr>
                        <a:t>بدون </a:t>
                      </a:r>
                      <a:r>
                        <a:rPr lang="en-US" sz="2600" dirty="0" smtClean="0">
                          <a:cs typeface="B Nazanin" pitchFamily="2" charset="-78"/>
                        </a:rPr>
                        <a:t>NA</a:t>
                      </a:r>
                      <a:endParaRPr lang="en-US" sz="26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600" dirty="0" smtClean="0">
                          <a:cs typeface="B Nazanin" pitchFamily="2" charset="-78"/>
                        </a:rPr>
                        <a:t>با </a:t>
                      </a:r>
                      <a:r>
                        <a:rPr lang="en-US" sz="2600" dirty="0" smtClean="0">
                          <a:cs typeface="B Nazanin" pitchFamily="2" charset="-78"/>
                        </a:rPr>
                        <a:t>NA</a:t>
                      </a:r>
                      <a:endParaRPr lang="en-US" sz="2600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2800" smtClean="0">
                          <a:cs typeface="B Nazanin" pitchFamily="2" charset="-78"/>
                        </a:rPr>
                        <a:t>&gt; 1 ساعت</a:t>
                      </a:r>
                      <a:endParaRPr lang="en-US" sz="28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B Nazanin" pitchFamily="2" charset="-78"/>
                        </a:rPr>
                        <a:t>&gt; 2 ساعت</a:t>
                      </a:r>
                      <a:endParaRPr lang="en-US" sz="28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B Nazanin" pitchFamily="2" charset="-78"/>
                        </a:rPr>
                        <a:t>&gt; 2 ساعت</a:t>
                      </a:r>
                      <a:endParaRPr lang="en-US" sz="28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B Nazanin" pitchFamily="2" charset="-78"/>
                        </a:rPr>
                        <a:t>&gt;</a:t>
                      </a:r>
                      <a:r>
                        <a:rPr lang="fa-IR" sz="2800" baseline="0" dirty="0" smtClean="0">
                          <a:cs typeface="B Nazanin" pitchFamily="2" charset="-78"/>
                        </a:rPr>
                        <a:t> 3 ساعت</a:t>
                      </a:r>
                      <a:endParaRPr lang="en-US" sz="2800" dirty="0">
                        <a:cs typeface="B Nazanin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r>
              <a:rPr lang="fa-IR" smtClean="0"/>
              <a:t>/</a:t>
            </a:r>
            <a:r>
              <a:rPr lang="en-US" smtClean="0"/>
              <a:t>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61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fa-IR" sz="3600" b="1" dirty="0" smtClean="0">
                <a:solidFill>
                  <a:prstClr val="black"/>
                </a:solidFill>
                <a:cs typeface="B Nazanin" pitchFamily="2" charset="-78"/>
              </a:rPr>
              <a:t>مطالعات اثر </a:t>
            </a:r>
            <a:r>
              <a:rPr lang="fa-IR" sz="3600" b="1" dirty="0">
                <a:solidFill>
                  <a:prstClr val="black"/>
                </a:solidFill>
                <a:cs typeface="B Nazanin" pitchFamily="2" charset="-78"/>
              </a:rPr>
              <a:t>بی دردی اپیدورال بر طول مدت استیج دوم </a:t>
            </a:r>
            <a:r>
              <a:rPr lang="fa-IR" sz="3600" b="1" dirty="0" smtClean="0">
                <a:solidFill>
                  <a:prstClr val="black"/>
                </a:solidFill>
                <a:cs typeface="B Nazanin" pitchFamily="2" charset="-78"/>
              </a:rPr>
              <a:t>لیبر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382000" cy="5516569"/>
          </a:xfrm>
        </p:spPr>
        <p:txBody>
          <a:bodyPr>
            <a:no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fa-IR" sz="2200" dirty="0" smtClean="0">
                <a:cs typeface="B Nazanin" pitchFamily="2" charset="-78"/>
              </a:rPr>
              <a:t>برخی مطالعات بیانگر طولانی شدن استیج 2 (15 دقیقه) می باشند.</a:t>
            </a:r>
          </a:p>
          <a:p>
            <a:pPr marL="0" indent="0" algn="r" rtl="1">
              <a:buNone/>
            </a:pPr>
            <a:r>
              <a:rPr lang="fa-IR" sz="2200" dirty="0" smtClean="0">
                <a:cs typeface="B Nazanin" pitchFamily="2" charset="-78"/>
              </a:rPr>
              <a:t>ولی در بیشتر مطالعات این تاخیر </a:t>
            </a:r>
            <a:r>
              <a:rPr lang="fa-IR" sz="2200" b="1" dirty="0" smtClean="0">
                <a:solidFill>
                  <a:schemeClr val="accent6">
                    <a:lumMod val="75000"/>
                  </a:schemeClr>
                </a:solidFill>
                <a:cs typeface="B Nazanin" pitchFamily="2" charset="-78"/>
              </a:rPr>
              <a:t>اثرات نامطلوب بر مادر و نوزاد نداشته و اهمیت بالینی کمی دارد </a:t>
            </a:r>
            <a:r>
              <a:rPr lang="fa-IR" sz="2200" dirty="0" smtClean="0">
                <a:cs typeface="B Nazanin" pitchFamily="2" charset="-78"/>
              </a:rPr>
              <a:t>به شرطی که: </a:t>
            </a:r>
          </a:p>
          <a:p>
            <a:pPr marL="457200" lvl="1" indent="0" algn="r" rtl="1">
              <a:buNone/>
            </a:pPr>
            <a:r>
              <a:rPr lang="fa-IR" sz="2000" dirty="0" smtClean="0">
                <a:cs typeface="B Nazanin" pitchFamily="2" charset="-78"/>
              </a:rPr>
              <a:t>1- در مانیتورینگ </a:t>
            </a:r>
            <a:r>
              <a:rPr lang="en-US" sz="2000" dirty="0" smtClean="0">
                <a:cs typeface="B Nazanin" pitchFamily="2" charset="-78"/>
              </a:rPr>
              <a:t>FHR</a:t>
            </a:r>
            <a:r>
              <a:rPr lang="fa-IR" sz="2000" dirty="0" smtClean="0">
                <a:cs typeface="B Nazanin" pitchFamily="2" charset="-78"/>
              </a:rPr>
              <a:t> مشکلی نباشد، </a:t>
            </a:r>
          </a:p>
          <a:p>
            <a:pPr marL="457200" lvl="1" indent="0" algn="r" rtl="1">
              <a:buNone/>
            </a:pPr>
            <a:r>
              <a:rPr lang="fa-IR" sz="2000" dirty="0" smtClean="0">
                <a:cs typeface="B Nazanin" pitchFamily="2" charset="-78"/>
              </a:rPr>
              <a:t>2- مادر هیدراته شود و آنالژزی کامل داشته باشد، </a:t>
            </a:r>
          </a:p>
          <a:p>
            <a:pPr marL="457200" lvl="1" indent="0" algn="r" rtl="1">
              <a:buNone/>
            </a:pPr>
            <a:r>
              <a:rPr lang="fa-IR" sz="2000" dirty="0" smtClean="0">
                <a:cs typeface="B Nazanin" pitchFamily="2" charset="-78"/>
              </a:rPr>
              <a:t>3- روند نزول سر جنین در حال پیشرفت باشد. 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200" dirty="0" smtClean="0">
                <a:cs typeface="B Nazanin" pitchFamily="2" charset="-78"/>
              </a:rPr>
              <a:t>طبق نظر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ACOG</a:t>
            </a:r>
            <a:r>
              <a:rPr lang="fa-IR" sz="2200" dirty="0" smtClean="0">
                <a:cs typeface="B Nazanin" pitchFamily="2" charset="-78"/>
              </a:rPr>
              <a:t>: اگر زایمان در حال پیشرفت باشد</a:t>
            </a:r>
            <a:r>
              <a:rPr lang="fa-IR" sz="2200" dirty="0">
                <a:cs typeface="B Nazanin" pitchFamily="2" charset="-78"/>
              </a:rPr>
              <a:t>،</a:t>
            </a:r>
            <a:r>
              <a:rPr lang="fa-IR" sz="2200" dirty="0" smtClean="0">
                <a:cs typeface="B Nazanin" pitchFamily="2" charset="-78"/>
              </a:rPr>
              <a:t> طولانی شدن فاز 2 به تنهایی تاثیر</a:t>
            </a:r>
            <a:r>
              <a:rPr lang="en-US" sz="2200" dirty="0" smtClean="0">
                <a:cs typeface="B Nazanin" pitchFamily="2" charset="-78"/>
              </a:rPr>
              <a:t> </a:t>
            </a:r>
            <a:r>
              <a:rPr lang="fa-IR" sz="2200" dirty="0" smtClean="0">
                <a:cs typeface="B Nazanin" pitchFamily="2" charset="-78"/>
              </a:rPr>
              <a:t>سوئی بر </a:t>
            </a:r>
            <a:r>
              <a:rPr lang="en-US" sz="2200" dirty="0" smtClean="0">
                <a:cs typeface="B Nazanin" pitchFamily="2" charset="-78"/>
              </a:rPr>
              <a:t>outcome </a:t>
            </a:r>
            <a:r>
              <a:rPr lang="fa-IR" sz="2200" dirty="0" smtClean="0">
                <a:cs typeface="B Nazanin" pitchFamily="2" charset="-78"/>
              </a:rPr>
              <a:t> زایمان ندارد. </a:t>
            </a:r>
          </a:p>
          <a:p>
            <a:pPr algn="r" rtl="1"/>
            <a:endParaRPr lang="fa-IR" sz="2000" dirty="0" smtClean="0">
              <a:cs typeface="B Nazanin" pitchFamily="2" charset="-78"/>
            </a:endParaRPr>
          </a:p>
          <a:p>
            <a:pPr marL="0" indent="0" algn="r" rtl="1">
              <a:buNone/>
            </a:pPr>
            <a:endParaRPr lang="fa-IR" sz="2000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sz="2200" dirty="0" smtClean="0">
                <a:cs typeface="B Nazanin" pitchFamily="2" charset="-78"/>
              </a:rPr>
              <a:t>از عوامل موثر بر طولانی شدن استیج 2: دانسیتی و غلظت بالای  لوکال آنستتیک اپیدورال باعث بلوک موتور مادری و شلی عضلات کف لگن شده، اثر بخشی تلاش های مادر را کاهش داده و با چرخش جنین حین نزول تداخل می کند.</a:t>
            </a:r>
          </a:p>
          <a:p>
            <a:pPr algn="r" rtl="1"/>
            <a:endParaRPr lang="fa-IR" sz="1600" dirty="0" smtClean="0">
              <a:cs typeface="B Nazanin" pitchFamily="2" charset="-78"/>
            </a:endParaRPr>
          </a:p>
          <a:p>
            <a:pPr algn="r" rtl="1"/>
            <a:endParaRPr lang="fa-IR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r>
              <a:rPr lang="fa-IR" smtClean="0"/>
              <a:t>/</a:t>
            </a:r>
            <a:r>
              <a:rPr lang="en-US" smtClean="0"/>
              <a:t>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24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10600" cy="1143000"/>
          </a:xfrm>
        </p:spPr>
        <p:txBody>
          <a:bodyPr/>
          <a:lstStyle/>
          <a:p>
            <a:r>
              <a:rPr lang="fa-IR" sz="3200" b="1" dirty="0" smtClean="0">
                <a:solidFill>
                  <a:prstClr val="black"/>
                </a:solidFill>
                <a:cs typeface="B Nazanin" pitchFamily="2" charset="-78"/>
              </a:rPr>
              <a:t>...مطالعات </a:t>
            </a:r>
            <a:r>
              <a:rPr lang="fa-IR" sz="3200" b="1" dirty="0">
                <a:solidFill>
                  <a:prstClr val="black"/>
                </a:solidFill>
                <a:cs typeface="B Nazanin" pitchFamily="2" charset="-78"/>
              </a:rPr>
              <a:t>اثر بی دردی اپیدورال بر طول مدت استیج دوم </a:t>
            </a:r>
            <a:r>
              <a:rPr lang="fa-IR" sz="3200" b="1" dirty="0" smtClean="0">
                <a:solidFill>
                  <a:prstClr val="black"/>
                </a:solidFill>
                <a:cs typeface="B Nazanin" pitchFamily="2" charset="-78"/>
              </a:rPr>
              <a:t>لیبر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0" lvl="0" indent="0" algn="r" rtl="1">
              <a:lnSpc>
                <a:spcPct val="150000"/>
              </a:lnSpc>
              <a:buNone/>
            </a:pPr>
            <a:endParaRPr lang="en-US" sz="2400" dirty="0">
              <a:solidFill>
                <a:prstClr val="black"/>
              </a:solidFill>
              <a:cs typeface="B Nazanin" pitchFamily="2" charset="-78"/>
            </a:endParaRPr>
          </a:p>
          <a:p>
            <a:pPr lvl="0" algn="r" rtl="1">
              <a:lnSpc>
                <a:spcPct val="150000"/>
              </a:lnSpc>
            </a:pPr>
            <a:r>
              <a:rPr lang="en-US" sz="2400" dirty="0" err="1">
                <a:solidFill>
                  <a:srgbClr val="0070C0"/>
                </a:solidFill>
                <a:cs typeface="+mj-cs"/>
              </a:rPr>
              <a:t>Johsrud</a:t>
            </a:r>
            <a:r>
              <a:rPr lang="fa-IR" sz="2400" dirty="0">
                <a:solidFill>
                  <a:srgbClr val="0070C0"/>
                </a:solidFill>
                <a:cs typeface="+mj-cs"/>
              </a:rPr>
              <a:t>: </a:t>
            </a:r>
            <a:r>
              <a:rPr lang="fa-IR" sz="2400" dirty="0">
                <a:solidFill>
                  <a:srgbClr val="0070C0"/>
                </a:solidFill>
                <a:cs typeface="B Nazanin" pitchFamily="2" charset="-78"/>
              </a:rPr>
              <a:t>در طول مدت </a:t>
            </a:r>
            <a:r>
              <a:rPr lang="fa-IR" sz="2400" dirty="0" smtClean="0">
                <a:solidFill>
                  <a:srgbClr val="0070C0"/>
                </a:solidFill>
                <a:cs typeface="B Nazanin" pitchFamily="2" charset="-78"/>
              </a:rPr>
              <a:t>استیج </a:t>
            </a:r>
            <a:r>
              <a:rPr lang="fa-IR" sz="2400" dirty="0">
                <a:solidFill>
                  <a:srgbClr val="0070C0"/>
                </a:solidFill>
                <a:cs typeface="B Nazanin" pitchFamily="2" charset="-78"/>
              </a:rPr>
              <a:t>2 تفاوتی وجود </a:t>
            </a:r>
            <a:r>
              <a:rPr lang="fa-IR" sz="2400" dirty="0" smtClean="0">
                <a:solidFill>
                  <a:srgbClr val="0070C0"/>
                </a:solidFill>
                <a:cs typeface="B Nazanin" pitchFamily="2" charset="-78"/>
              </a:rPr>
              <a:t>نداشت.</a:t>
            </a:r>
            <a:endParaRPr lang="en-US" sz="2400" dirty="0">
              <a:solidFill>
                <a:srgbClr val="0070C0"/>
              </a:solidFill>
              <a:cs typeface="B Nazanin" pitchFamily="2" charset="-78"/>
            </a:endParaRPr>
          </a:p>
          <a:p>
            <a:pPr lvl="0" algn="r" rtl="1"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  <a:cs typeface="+mj-cs"/>
              </a:rPr>
              <a:t>Chestnut</a:t>
            </a:r>
            <a:r>
              <a:rPr lang="fa-IR" sz="2400" dirty="0">
                <a:solidFill>
                  <a:srgbClr val="0070C0"/>
                </a:solidFill>
                <a:cs typeface="+mj-cs"/>
              </a:rPr>
              <a:t>: </a:t>
            </a:r>
            <a:r>
              <a:rPr lang="fa-IR" sz="2400" dirty="0">
                <a:solidFill>
                  <a:srgbClr val="0070C0"/>
                </a:solidFill>
                <a:cs typeface="B Nazanin" pitchFamily="2" charset="-78"/>
              </a:rPr>
              <a:t>در طول مدت </a:t>
            </a:r>
            <a:r>
              <a:rPr lang="fa-IR" sz="2400" dirty="0" smtClean="0">
                <a:solidFill>
                  <a:srgbClr val="0070C0"/>
                </a:solidFill>
                <a:cs typeface="B Nazanin" pitchFamily="2" charset="-78"/>
              </a:rPr>
              <a:t>استیج </a:t>
            </a:r>
            <a:r>
              <a:rPr lang="fa-IR" sz="2400" dirty="0">
                <a:solidFill>
                  <a:srgbClr val="0070C0"/>
                </a:solidFill>
                <a:cs typeface="B Nazanin" pitchFamily="2" charset="-78"/>
              </a:rPr>
              <a:t>2 تفاوتی وجود نداشت.</a:t>
            </a:r>
            <a:endParaRPr lang="en-US" sz="2400" dirty="0">
              <a:solidFill>
                <a:srgbClr val="0070C0"/>
              </a:solidFill>
              <a:cs typeface="B Nazanin" pitchFamily="2" charset="-78"/>
            </a:endParaRPr>
          </a:p>
          <a:p>
            <a:pPr marL="0" indent="0" algn="r" rt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r>
              <a:rPr lang="fa-IR" smtClean="0"/>
              <a:t>/</a:t>
            </a:r>
            <a:r>
              <a:rPr lang="en-US" smtClean="0"/>
              <a:t>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5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sz="3600" b="1" dirty="0" smtClean="0">
                <a:solidFill>
                  <a:prstClr val="black"/>
                </a:solidFill>
                <a:cs typeface="B Nazanin" pitchFamily="2" charset="-78"/>
              </a:rPr>
              <a:t>خلاصه بررسی اثر </a:t>
            </a:r>
            <a:r>
              <a:rPr lang="fa-IR" sz="3600" b="1" dirty="0">
                <a:solidFill>
                  <a:prstClr val="black"/>
                </a:solidFill>
                <a:cs typeface="B Nazanin" pitchFamily="2" charset="-78"/>
              </a:rPr>
              <a:t>بی دردی اپیدورال بر طول مدت </a:t>
            </a:r>
            <a:r>
              <a:rPr lang="fa-IR" sz="3600" b="1" dirty="0" smtClean="0">
                <a:solidFill>
                  <a:prstClr val="black"/>
                </a:solidFill>
                <a:cs typeface="B Nazanin" pitchFamily="2" charset="-78"/>
              </a:rPr>
              <a:t>لیبر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 rtl="1"/>
            <a:endParaRPr lang="fa-IR" sz="2600" dirty="0" smtClean="0">
              <a:solidFill>
                <a:srgbClr val="000000"/>
              </a:solidFill>
              <a:latin typeface="Minion Pro"/>
              <a:cs typeface="B Nazanin" pitchFamily="2" charset="-78"/>
            </a:endParaRPr>
          </a:p>
          <a:p>
            <a:pPr lvl="0" algn="just" rtl="1">
              <a:buFont typeface="Wingdings" pitchFamily="2" charset="2"/>
              <a:buChar char="Ø"/>
            </a:pPr>
            <a:r>
              <a:rPr lang="fa-IR" sz="2600" b="1" dirty="0" smtClean="0">
                <a:solidFill>
                  <a:srgbClr val="000000"/>
                </a:solidFill>
                <a:latin typeface="Minion Pro"/>
                <a:cs typeface="B Nazanin" pitchFamily="2" charset="-78"/>
              </a:rPr>
              <a:t>شواهد </a:t>
            </a:r>
            <a:r>
              <a:rPr lang="fa-IR" sz="2600" b="1" dirty="0">
                <a:solidFill>
                  <a:srgbClr val="000000"/>
                </a:solidFill>
                <a:latin typeface="Minion Pro"/>
                <a:cs typeface="B Nazanin" pitchFamily="2" charset="-78"/>
              </a:rPr>
              <a:t>اخیر</a:t>
            </a:r>
            <a:r>
              <a:rPr lang="fa-IR" sz="2600" dirty="0">
                <a:solidFill>
                  <a:srgbClr val="000000"/>
                </a:solidFill>
                <a:latin typeface="Minion Pro"/>
                <a:cs typeface="B Nazanin" pitchFamily="2" charset="-78"/>
              </a:rPr>
              <a:t>: </a:t>
            </a:r>
          </a:p>
          <a:p>
            <a:pPr lvl="0" algn="just" rtl="1"/>
            <a:r>
              <a:rPr lang="fa-IR" sz="2600" dirty="0">
                <a:solidFill>
                  <a:prstClr val="black"/>
                </a:solidFill>
                <a:cs typeface="B Nazanin" pitchFamily="2" charset="-78"/>
              </a:rPr>
              <a:t>اپیدورال </a:t>
            </a:r>
            <a:r>
              <a:rPr lang="fa-IR" sz="2600" dirty="0">
                <a:solidFill>
                  <a:srgbClr val="FF0000"/>
                </a:solidFill>
                <a:cs typeface="B Nazanin" pitchFamily="2" charset="-78"/>
              </a:rPr>
              <a:t>اثر متغیر </a:t>
            </a:r>
            <a:r>
              <a:rPr lang="fa-IR" sz="2600" dirty="0" smtClean="0">
                <a:solidFill>
                  <a:prstClr val="black"/>
                </a:solidFill>
                <a:cs typeface="B Nazanin" pitchFamily="2" charset="-78"/>
              </a:rPr>
              <a:t>بر </a:t>
            </a:r>
            <a:r>
              <a:rPr lang="fa-IR" sz="2600" dirty="0">
                <a:solidFill>
                  <a:prstClr val="black"/>
                </a:solidFill>
                <a:cs typeface="B Nazanin" pitchFamily="2" charset="-78"/>
              </a:rPr>
              <a:t>مدت استیج اول لیبر داشته است</a:t>
            </a:r>
            <a:r>
              <a:rPr lang="en-US" sz="2600" dirty="0">
                <a:solidFill>
                  <a:prstClr val="black"/>
                </a:solidFill>
                <a:cs typeface="B Nazanin" pitchFamily="2" charset="-78"/>
              </a:rPr>
              <a:t>.</a:t>
            </a:r>
            <a:endParaRPr lang="fa-IR" sz="2600" dirty="0">
              <a:solidFill>
                <a:prstClr val="black"/>
              </a:solidFill>
              <a:cs typeface="B Nazanin" pitchFamily="2" charset="-78"/>
            </a:endParaRPr>
          </a:p>
          <a:p>
            <a:pPr lvl="0" algn="just" rtl="1"/>
            <a:r>
              <a:rPr lang="fa-IR" sz="2600" dirty="0">
                <a:solidFill>
                  <a:srgbClr val="000000"/>
                </a:solidFill>
                <a:latin typeface="Minion Pro"/>
                <a:cs typeface="B Nazanin" pitchFamily="2" charset="-78"/>
              </a:rPr>
              <a:t>اگرچه ممکن است با </a:t>
            </a:r>
            <a:r>
              <a:rPr lang="fa-IR" sz="2600" dirty="0">
                <a:solidFill>
                  <a:srgbClr val="FF0000"/>
                </a:solidFill>
                <a:latin typeface="Minion Pro"/>
                <a:cs typeface="B Nazanin" pitchFamily="2" charset="-78"/>
              </a:rPr>
              <a:t>طولانی کردن </a:t>
            </a:r>
            <a:r>
              <a:rPr lang="fa-IR" sz="2600" dirty="0">
                <a:solidFill>
                  <a:srgbClr val="000000"/>
                </a:solidFill>
                <a:latin typeface="Minion Pro"/>
                <a:cs typeface="B Nazanin" pitchFamily="2" charset="-78"/>
              </a:rPr>
              <a:t>استیج دوم زایمان </a:t>
            </a:r>
            <a:r>
              <a:rPr lang="fa-IR" sz="2600" dirty="0" smtClean="0">
                <a:solidFill>
                  <a:srgbClr val="000000"/>
                </a:solidFill>
                <a:latin typeface="Minion Pro"/>
                <a:cs typeface="B Nazanin" pitchFamily="2" charset="-78"/>
              </a:rPr>
              <a:t>(15 </a:t>
            </a:r>
            <a:r>
              <a:rPr lang="fa-IR" sz="2600" dirty="0">
                <a:solidFill>
                  <a:srgbClr val="000000"/>
                </a:solidFill>
                <a:latin typeface="Minion Pro"/>
                <a:cs typeface="B Nazanin" pitchFamily="2" charset="-78"/>
              </a:rPr>
              <a:t>دقیقه) همراه باشد که به نظر می رسد اهمیت بالینی ندارد. </a:t>
            </a:r>
            <a:endParaRPr lang="en-US" sz="2600" dirty="0">
              <a:solidFill>
                <a:prstClr val="black"/>
              </a:solidFill>
              <a:cs typeface="B Nazanin" pitchFamily="2" charset="-78"/>
            </a:endParaRPr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r>
              <a:rPr lang="fa-IR" smtClean="0"/>
              <a:t>/</a:t>
            </a:r>
            <a:r>
              <a:rPr lang="en-US" smtClean="0"/>
              <a:t>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42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rtl="1"/>
            <a:r>
              <a:rPr lang="fa-IR" sz="3200" b="1" dirty="0" smtClean="0">
                <a:cs typeface="B Nazanin" pitchFamily="2" charset="-78"/>
              </a:rPr>
              <a:t>زمان شروع اپیدورال</a:t>
            </a:r>
            <a:r>
              <a:rPr lang="en-US" sz="3200" b="1" dirty="0">
                <a:cs typeface="B Nazanin" pitchFamily="2" charset="-78"/>
              </a:rPr>
              <a:t> </a:t>
            </a:r>
            <a:r>
              <a:rPr lang="fa-IR" sz="3200" b="1" dirty="0" smtClean="0">
                <a:cs typeface="B Nazanin" pitchFamily="2" charset="-78"/>
              </a:rPr>
              <a:t>(</a:t>
            </a:r>
            <a:r>
              <a:rPr lang="en-US" sz="3200" b="1" dirty="0" smtClean="0">
                <a:cs typeface="B Nazanin" pitchFamily="2" charset="-78"/>
              </a:rPr>
              <a:t>early </a:t>
            </a:r>
            <a:r>
              <a:rPr lang="en-US" sz="3200" b="1" dirty="0" err="1" smtClean="0">
                <a:cs typeface="B Nazanin" pitchFamily="2" charset="-78"/>
              </a:rPr>
              <a:t>vs</a:t>
            </a:r>
            <a:r>
              <a:rPr lang="en-US" sz="3200" b="1" dirty="0" smtClean="0">
                <a:cs typeface="B Nazanin" pitchFamily="2" charset="-78"/>
              </a:rPr>
              <a:t> late</a:t>
            </a:r>
            <a:r>
              <a:rPr lang="fa-IR" sz="3200" b="1" dirty="0" smtClean="0">
                <a:cs typeface="B Nazanin" pitchFamily="2" charset="-78"/>
              </a:rPr>
              <a:t>)</a:t>
            </a:r>
            <a:endParaRPr lang="en-US" sz="3200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553200"/>
          </a:xfrm>
          <a:noFill/>
        </p:spPr>
        <p:txBody>
          <a:bodyPr>
            <a:normAutofit/>
          </a:bodyPr>
          <a:lstStyle/>
          <a:p>
            <a:pPr algn="r" rtl="1">
              <a:lnSpc>
                <a:spcPct val="120000"/>
              </a:lnSpc>
            </a:pPr>
            <a:endParaRPr lang="en-US" sz="5600" dirty="0" smtClean="0">
              <a:cs typeface="B Nazanin" pitchFamily="2" charset="-78"/>
            </a:endParaRPr>
          </a:p>
          <a:p>
            <a:pPr algn="just" rtl="1">
              <a:lnSpc>
                <a:spcPct val="120000"/>
              </a:lnSpc>
              <a:buFont typeface="Wingdings" pitchFamily="2" charset="2"/>
              <a:buChar char="Ø"/>
            </a:pPr>
            <a:r>
              <a:rPr lang="fa-IR" sz="2400" i="1" dirty="0" smtClean="0">
                <a:cs typeface="B Nazanin" pitchFamily="2" charset="-78"/>
              </a:rPr>
              <a:t>توصیه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ACOG</a:t>
            </a:r>
            <a:r>
              <a:rPr lang="fa-IR" sz="2400" i="1" dirty="0" smtClean="0">
                <a:cs typeface="B Nazanin" pitchFamily="2" charset="-78"/>
              </a:rPr>
              <a:t> طی چندین سال گذشته: </a:t>
            </a:r>
            <a:r>
              <a:rPr lang="fa-IR" sz="2400" dirty="0" smtClean="0">
                <a:cs typeface="B Nazanin" pitchFamily="2" charset="-78"/>
              </a:rPr>
              <a:t>انجام بی دردی به ویژه در نولی پارها باید تا زمان دیلاتاسیون سرویکس 5-4 سانت به تاخیر بیفتد. این توصیه بر اساس مطالعات پیشین بود که نشان می داد بین اپیدورال </a:t>
            </a:r>
            <a:r>
              <a:rPr lang="en-US" sz="2400" dirty="0" smtClean="0">
                <a:cs typeface="B Nazanin" pitchFamily="2" charset="-78"/>
              </a:rPr>
              <a:t>early</a:t>
            </a:r>
            <a:r>
              <a:rPr lang="fa-IR" sz="2400" dirty="0" smtClean="0">
                <a:cs typeface="B Nazanin" pitchFamily="2" charset="-78"/>
              </a:rPr>
              <a:t> و میزان سزارین ارتباط وجود دارد.</a:t>
            </a:r>
          </a:p>
          <a:p>
            <a:pPr algn="r" rt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r>
              <a:rPr lang="fa-IR" smtClean="0"/>
              <a:t>/</a:t>
            </a:r>
            <a:r>
              <a:rPr lang="en-US" smtClean="0"/>
              <a:t>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75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0891"/>
            <a:ext cx="8229600" cy="1143000"/>
          </a:xfrm>
        </p:spPr>
        <p:txBody>
          <a:bodyPr>
            <a:normAutofit/>
          </a:bodyPr>
          <a:lstStyle/>
          <a:p>
            <a:pPr rtl="1"/>
            <a:r>
              <a:rPr lang="fa-IR" sz="3200" b="1" dirty="0">
                <a:solidFill>
                  <a:prstClr val="black"/>
                </a:solidFill>
                <a:cs typeface="B Nazanin" pitchFamily="2" charset="-78"/>
              </a:rPr>
              <a:t>زمان </a:t>
            </a:r>
            <a:r>
              <a:rPr lang="fa-IR" sz="3200" b="1" dirty="0" smtClean="0">
                <a:solidFill>
                  <a:prstClr val="black"/>
                </a:solidFill>
                <a:cs typeface="B Nazanin" pitchFamily="2" charset="-78"/>
              </a:rPr>
              <a:t>شروع </a:t>
            </a:r>
            <a:r>
              <a:rPr lang="fa-IR" sz="3200" b="1" dirty="0">
                <a:solidFill>
                  <a:prstClr val="black"/>
                </a:solidFill>
                <a:cs typeface="B Nazanin" pitchFamily="2" charset="-78"/>
              </a:rPr>
              <a:t>اپیدورال</a:t>
            </a:r>
            <a:r>
              <a:rPr lang="en-US" sz="3200" b="1" dirty="0">
                <a:solidFill>
                  <a:prstClr val="black"/>
                </a:solidFill>
                <a:cs typeface="B Nazanin" pitchFamily="2" charset="-78"/>
              </a:rPr>
              <a:t> </a:t>
            </a:r>
            <a:r>
              <a:rPr lang="fa-IR" sz="3200" b="1" dirty="0">
                <a:solidFill>
                  <a:prstClr val="black"/>
                </a:solidFill>
                <a:cs typeface="B Nazanin" pitchFamily="2" charset="-78"/>
              </a:rPr>
              <a:t>(</a:t>
            </a:r>
            <a:r>
              <a:rPr lang="en-US" sz="3200" b="1" dirty="0">
                <a:solidFill>
                  <a:prstClr val="black"/>
                </a:solidFill>
                <a:cs typeface="B Nazanin" pitchFamily="2" charset="-78"/>
              </a:rPr>
              <a:t>early </a:t>
            </a:r>
            <a:r>
              <a:rPr lang="en-US" sz="3200" b="1" dirty="0" err="1">
                <a:solidFill>
                  <a:prstClr val="black"/>
                </a:solidFill>
                <a:cs typeface="B Nazanin" pitchFamily="2" charset="-78"/>
              </a:rPr>
              <a:t>vs</a:t>
            </a:r>
            <a:r>
              <a:rPr lang="en-US" sz="3200" b="1" dirty="0">
                <a:solidFill>
                  <a:prstClr val="black"/>
                </a:solidFill>
                <a:cs typeface="B Nazanin" pitchFamily="2" charset="-78"/>
              </a:rPr>
              <a:t> late</a:t>
            </a:r>
            <a:r>
              <a:rPr lang="fa-IR" sz="3200" b="1" dirty="0">
                <a:solidFill>
                  <a:prstClr val="black"/>
                </a:solidFill>
                <a:cs typeface="B Nazanin" pitchFamily="2" charset="-78"/>
              </a:rPr>
              <a:t>)</a:t>
            </a:r>
            <a:endParaRPr lang="en-US" sz="3600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382000" cy="6477000"/>
          </a:xfrm>
        </p:spPr>
        <p:txBody>
          <a:bodyPr>
            <a:normAutofit fontScale="32500" lnSpcReduction="20000"/>
          </a:bodyPr>
          <a:lstStyle/>
          <a:p>
            <a:pPr marL="0" lvl="0" indent="0" algn="just" rtl="1">
              <a:buNone/>
            </a:pPr>
            <a:endParaRPr lang="en-US" sz="2000" dirty="0" smtClean="0">
              <a:solidFill>
                <a:prstClr val="black"/>
              </a:solidFill>
              <a:cs typeface="B Nazanin" pitchFamily="2" charset="-78"/>
            </a:endParaRPr>
          </a:p>
          <a:p>
            <a:pPr marL="0" indent="0" algn="r" rtl="1">
              <a:lnSpc>
                <a:spcPct val="120000"/>
              </a:lnSpc>
              <a:buNone/>
            </a:pPr>
            <a:endParaRPr lang="fa-IR" sz="7400" dirty="0">
              <a:cs typeface="B Nazanin" pitchFamily="2" charset="-78"/>
            </a:endParaRPr>
          </a:p>
          <a:p>
            <a:pPr algn="r" rtl="1">
              <a:lnSpc>
                <a:spcPct val="120000"/>
              </a:lnSpc>
              <a:buFont typeface="Wingdings" pitchFamily="2" charset="2"/>
              <a:buChar char="Ø"/>
            </a:pPr>
            <a:r>
              <a:rPr lang="fa-IR" sz="7400" dirty="0">
                <a:cs typeface="B Nazanin" pitchFamily="2" charset="-78"/>
              </a:rPr>
              <a:t>نتیجه مطالعات(</a:t>
            </a:r>
            <a:r>
              <a:rPr lang="en-US" sz="7400" dirty="0">
                <a:cs typeface="B Nazanin" pitchFamily="2" charset="-78"/>
              </a:rPr>
              <a:t>RCT</a:t>
            </a:r>
            <a:r>
              <a:rPr lang="fa-IR" sz="7400" dirty="0">
                <a:cs typeface="B Nazanin" pitchFamily="2" charset="-78"/>
              </a:rPr>
              <a:t>) اخیر و متاآنالیز ها:</a:t>
            </a:r>
          </a:p>
          <a:p>
            <a:pPr lvl="1" algn="r" rtl="1">
              <a:lnSpc>
                <a:spcPct val="120000"/>
              </a:lnSpc>
              <a:buFont typeface="Arial" pitchFamily="34" charset="0"/>
              <a:buChar char="•"/>
            </a:pPr>
            <a:r>
              <a:rPr lang="fa-IR" sz="7400" dirty="0">
                <a:cs typeface="B Nazanin" pitchFamily="2" charset="-78"/>
              </a:rPr>
              <a:t>اپیدورال </a:t>
            </a:r>
            <a:r>
              <a:rPr lang="en-US" sz="7400" dirty="0">
                <a:cs typeface="B Nazanin" pitchFamily="2" charset="-78"/>
              </a:rPr>
              <a:t>early</a:t>
            </a:r>
            <a:r>
              <a:rPr lang="fa-IR" sz="7400" dirty="0">
                <a:cs typeface="B Nazanin" pitchFamily="2" charset="-78"/>
              </a:rPr>
              <a:t> میزان سزارین و زایمان با ابزار را افزایش نداد</a:t>
            </a:r>
            <a:r>
              <a:rPr lang="fa-IR" sz="7400" dirty="0" smtClean="0">
                <a:cs typeface="B Nazanin" pitchFamily="2" charset="-78"/>
              </a:rPr>
              <a:t>.</a:t>
            </a:r>
            <a:endParaRPr lang="fa-IR" sz="7400" dirty="0">
              <a:cs typeface="B Nazanin" pitchFamily="2" charset="-78"/>
            </a:endParaRPr>
          </a:p>
          <a:p>
            <a:pPr lvl="1" algn="r" rtl="1">
              <a:lnSpc>
                <a:spcPct val="120000"/>
              </a:lnSpc>
              <a:buFont typeface="Arial" pitchFamily="34" charset="0"/>
              <a:buChar char="•"/>
            </a:pPr>
            <a:r>
              <a:rPr lang="en-US" sz="7400" dirty="0" err="1">
                <a:cs typeface="B Nazanin" pitchFamily="2" charset="-78"/>
              </a:rPr>
              <a:t>Ohle</a:t>
            </a:r>
            <a:r>
              <a:rPr lang="en-US" sz="7400" dirty="0">
                <a:cs typeface="B Nazanin" pitchFamily="2" charset="-78"/>
              </a:rPr>
              <a:t> et al.</a:t>
            </a:r>
            <a:r>
              <a:rPr lang="fa-IR" sz="7400" dirty="0">
                <a:cs typeface="B Nazanin" pitchFamily="2" charset="-78"/>
              </a:rPr>
              <a:t>: 449 نولی پار در دو گروه:</a:t>
            </a:r>
          </a:p>
          <a:p>
            <a:pPr marL="857250" lvl="2" indent="0" algn="r" rtl="1">
              <a:lnSpc>
                <a:spcPct val="120000"/>
              </a:lnSpc>
              <a:buNone/>
            </a:pPr>
            <a:r>
              <a:rPr lang="fa-IR" sz="7400" dirty="0">
                <a:cs typeface="B Nazanin" pitchFamily="2" charset="-78"/>
              </a:rPr>
              <a:t>اپیدورال </a:t>
            </a:r>
            <a:r>
              <a:rPr lang="en-US" sz="7400" dirty="0">
                <a:cs typeface="B Nazanin" pitchFamily="2" charset="-78"/>
              </a:rPr>
              <a:t>early</a:t>
            </a:r>
            <a:r>
              <a:rPr lang="fa-IR" sz="7400" dirty="0">
                <a:cs typeface="B Nazanin" pitchFamily="2" charset="-78"/>
              </a:rPr>
              <a:t> (متوسط دیلاته سرویکس 2.4 سانت)</a:t>
            </a:r>
          </a:p>
          <a:p>
            <a:pPr marL="857250" lvl="2" indent="0" algn="r" rtl="1">
              <a:lnSpc>
                <a:spcPct val="120000"/>
              </a:lnSpc>
              <a:buNone/>
            </a:pPr>
            <a:r>
              <a:rPr lang="fa-IR" sz="7400" dirty="0">
                <a:cs typeface="B Nazanin" pitchFamily="2" charset="-78"/>
              </a:rPr>
              <a:t>اپیدورال </a:t>
            </a:r>
            <a:r>
              <a:rPr lang="en-US" sz="7400" dirty="0">
                <a:cs typeface="B Nazanin" pitchFamily="2" charset="-78"/>
              </a:rPr>
              <a:t>late</a:t>
            </a:r>
            <a:r>
              <a:rPr lang="fa-IR" sz="7400" dirty="0">
                <a:cs typeface="B Nazanin" pitchFamily="2" charset="-78"/>
              </a:rPr>
              <a:t> (متوسط دیلاته سرویکس 4.6 سانت)</a:t>
            </a:r>
          </a:p>
          <a:p>
            <a:pPr marL="857250" lvl="2" indent="0" algn="r" rtl="1">
              <a:lnSpc>
                <a:spcPct val="120000"/>
              </a:lnSpc>
              <a:buNone/>
            </a:pPr>
            <a:r>
              <a:rPr lang="fa-IR" sz="7400" b="1" dirty="0">
                <a:solidFill>
                  <a:srgbClr val="FF0000"/>
                </a:solidFill>
                <a:cs typeface="B Nazanin" pitchFamily="2" charset="-78"/>
              </a:rPr>
              <a:t>نتایج: </a:t>
            </a:r>
            <a:r>
              <a:rPr lang="fa-IR" sz="7400" b="1" dirty="0">
                <a:solidFill>
                  <a:schemeClr val="accent6">
                    <a:lumMod val="75000"/>
                  </a:schemeClr>
                </a:solidFill>
                <a:cs typeface="B Nazanin" pitchFamily="2" charset="-78"/>
              </a:rPr>
              <a:t>میانگین مدت استیج یک در گروه </a:t>
            </a:r>
            <a:r>
              <a:rPr lang="en-US" sz="7400" b="1" dirty="0">
                <a:solidFill>
                  <a:schemeClr val="accent6">
                    <a:lumMod val="75000"/>
                  </a:schemeClr>
                </a:solidFill>
                <a:cs typeface="B Nazanin" pitchFamily="2" charset="-78"/>
              </a:rPr>
              <a:t>early</a:t>
            </a:r>
            <a:r>
              <a:rPr lang="fa-IR" sz="7400" b="1" dirty="0">
                <a:solidFill>
                  <a:schemeClr val="accent6">
                    <a:lumMod val="75000"/>
                  </a:schemeClr>
                </a:solidFill>
                <a:cs typeface="B Nazanin" pitchFamily="2" charset="-78"/>
              </a:rPr>
              <a:t> کوتاهتر بود. تفاوتی در متوسط استیج 2 وجود نداشت. تفاوتی در میزان سزارین یا زایمان با ابزار نبود. </a:t>
            </a:r>
            <a:endParaRPr lang="en-US" sz="7400" b="1" dirty="0">
              <a:solidFill>
                <a:schemeClr val="accent6">
                  <a:lumMod val="75000"/>
                </a:schemeClr>
              </a:solidFill>
              <a:cs typeface="B Nazanin" pitchFamily="2" charset="-78"/>
            </a:endParaRPr>
          </a:p>
          <a:p>
            <a:pPr marL="0" lvl="0" indent="0" algn="just" rtl="1">
              <a:buNone/>
            </a:pPr>
            <a:endParaRPr lang="fa-IR" sz="7400" dirty="0" smtClean="0">
              <a:solidFill>
                <a:prstClr val="black"/>
              </a:solidFill>
              <a:cs typeface="B Nazanin" pitchFamily="2" charset="-78"/>
            </a:endParaRPr>
          </a:p>
          <a:p>
            <a:pPr lvl="0" algn="just" rtl="1">
              <a:buFont typeface="Wingdings" pitchFamily="2" charset="2"/>
              <a:buChar char="Ø"/>
            </a:pPr>
            <a:r>
              <a:rPr lang="en-US" sz="7400" dirty="0" smtClean="0">
                <a:solidFill>
                  <a:prstClr val="black"/>
                </a:solidFill>
                <a:cs typeface="B Nazanin" pitchFamily="2" charset="-78"/>
              </a:rPr>
              <a:t>Wong</a:t>
            </a:r>
            <a:r>
              <a:rPr lang="fa-IR" sz="7400" dirty="0" smtClean="0">
                <a:solidFill>
                  <a:prstClr val="black"/>
                </a:solidFill>
                <a:cs typeface="B Nazanin" pitchFamily="2" charset="-78"/>
              </a:rPr>
              <a:t> </a:t>
            </a:r>
            <a:r>
              <a:rPr lang="fa-IR" sz="7400" dirty="0">
                <a:solidFill>
                  <a:prstClr val="black"/>
                </a:solidFill>
                <a:cs typeface="B Nazanin" pitchFamily="2" charset="-78"/>
              </a:rPr>
              <a:t>در یک </a:t>
            </a:r>
            <a:r>
              <a:rPr lang="en-US" sz="7400" dirty="0">
                <a:solidFill>
                  <a:prstClr val="black"/>
                </a:solidFill>
                <a:cs typeface="B Nazanin" pitchFamily="2" charset="-78"/>
              </a:rPr>
              <a:t>RCT</a:t>
            </a:r>
            <a:r>
              <a:rPr lang="fa-IR" sz="7400" dirty="0">
                <a:solidFill>
                  <a:prstClr val="black"/>
                </a:solidFill>
                <a:cs typeface="B Nazanin" pitchFamily="2" charset="-78"/>
              </a:rPr>
              <a:t> بزرگ بر روی 12793 نولی پار در دو </a:t>
            </a:r>
            <a:r>
              <a:rPr lang="fa-IR" sz="7400" dirty="0" smtClean="0">
                <a:solidFill>
                  <a:prstClr val="black"/>
                </a:solidFill>
                <a:cs typeface="B Nazanin" pitchFamily="2" charset="-78"/>
              </a:rPr>
              <a:t>گروه</a:t>
            </a:r>
            <a:endParaRPr lang="en-US" sz="7400" dirty="0" smtClean="0">
              <a:solidFill>
                <a:prstClr val="black"/>
              </a:solidFill>
              <a:cs typeface="B Nazanin" pitchFamily="2" charset="-78"/>
            </a:endParaRPr>
          </a:p>
          <a:p>
            <a:pPr marL="457200" lvl="1" indent="0" algn="just" rtl="1">
              <a:buNone/>
            </a:pPr>
            <a:r>
              <a:rPr lang="fa-IR" sz="7400" dirty="0" smtClean="0">
                <a:solidFill>
                  <a:prstClr val="black"/>
                </a:solidFill>
                <a:cs typeface="B Nazanin" pitchFamily="2" charset="-78"/>
              </a:rPr>
              <a:t> </a:t>
            </a:r>
            <a:r>
              <a:rPr lang="fa-IR" sz="7400" dirty="0">
                <a:solidFill>
                  <a:prstClr val="black"/>
                </a:solidFill>
                <a:cs typeface="B Nazanin" pitchFamily="2" charset="-78"/>
              </a:rPr>
              <a:t>اپیدورال </a:t>
            </a:r>
            <a:r>
              <a:rPr lang="en-US" sz="7400" dirty="0" smtClean="0">
                <a:solidFill>
                  <a:prstClr val="black"/>
                </a:solidFill>
                <a:cs typeface="B Nazanin" pitchFamily="2" charset="-78"/>
              </a:rPr>
              <a:t>early</a:t>
            </a:r>
            <a:r>
              <a:rPr lang="fa-IR" sz="7400" dirty="0" smtClean="0">
                <a:solidFill>
                  <a:prstClr val="black"/>
                </a:solidFill>
                <a:cs typeface="B Nazanin" pitchFamily="2" charset="-78"/>
              </a:rPr>
              <a:t> (با </a:t>
            </a:r>
            <a:r>
              <a:rPr lang="fa-IR" sz="7400" dirty="0">
                <a:solidFill>
                  <a:prstClr val="black"/>
                </a:solidFill>
                <a:cs typeface="B Nazanin" pitchFamily="2" charset="-78"/>
              </a:rPr>
              <a:t>اولین درخواست </a:t>
            </a:r>
            <a:r>
              <a:rPr lang="fa-IR" sz="7400" dirty="0" smtClean="0">
                <a:solidFill>
                  <a:prstClr val="black"/>
                </a:solidFill>
                <a:cs typeface="B Nazanin" pitchFamily="2" charset="-78"/>
              </a:rPr>
              <a:t>مادر و متوسط </a:t>
            </a:r>
            <a:r>
              <a:rPr lang="fa-IR" sz="7400" dirty="0">
                <a:solidFill>
                  <a:prstClr val="black"/>
                </a:solidFill>
                <a:cs typeface="B Nazanin" pitchFamily="2" charset="-78"/>
              </a:rPr>
              <a:t>دیلاتاسیون 1.6 </a:t>
            </a:r>
            <a:r>
              <a:rPr lang="fa-IR" sz="7400" dirty="0" smtClean="0">
                <a:solidFill>
                  <a:prstClr val="black"/>
                </a:solidFill>
                <a:cs typeface="B Nazanin" pitchFamily="2" charset="-78"/>
              </a:rPr>
              <a:t>سانت)</a:t>
            </a:r>
            <a:endParaRPr lang="en-US" sz="7400" dirty="0" smtClean="0">
              <a:solidFill>
                <a:prstClr val="black"/>
              </a:solidFill>
              <a:cs typeface="B Nazanin" pitchFamily="2" charset="-78"/>
            </a:endParaRPr>
          </a:p>
          <a:p>
            <a:pPr marL="457200" lvl="1" indent="0" algn="just" rtl="1">
              <a:buNone/>
            </a:pPr>
            <a:r>
              <a:rPr lang="fa-IR" sz="7400" dirty="0" smtClean="0">
                <a:solidFill>
                  <a:prstClr val="black"/>
                </a:solidFill>
                <a:cs typeface="B Nazanin" pitchFamily="2" charset="-78"/>
              </a:rPr>
              <a:t> اپیدورال </a:t>
            </a:r>
            <a:r>
              <a:rPr lang="en-US" sz="7400" dirty="0">
                <a:solidFill>
                  <a:prstClr val="black"/>
                </a:solidFill>
                <a:cs typeface="B Nazanin" pitchFamily="2" charset="-78"/>
              </a:rPr>
              <a:t>late</a:t>
            </a:r>
            <a:r>
              <a:rPr lang="fa-IR" sz="7400" dirty="0">
                <a:solidFill>
                  <a:prstClr val="black"/>
                </a:solidFill>
                <a:cs typeface="B Nazanin" pitchFamily="2" charset="-78"/>
              </a:rPr>
              <a:t> (متوسط دیلاتاسیون 5.1 سانت</a:t>
            </a:r>
            <a:r>
              <a:rPr lang="fa-IR" sz="7400" dirty="0" smtClean="0">
                <a:solidFill>
                  <a:prstClr val="black"/>
                </a:solidFill>
                <a:cs typeface="B Nazanin" pitchFamily="2" charset="-78"/>
              </a:rPr>
              <a:t>)</a:t>
            </a:r>
            <a:endParaRPr lang="en-US" sz="7400" dirty="0" smtClean="0">
              <a:solidFill>
                <a:prstClr val="black"/>
              </a:solidFill>
              <a:cs typeface="B Nazanin" pitchFamily="2" charset="-78"/>
            </a:endParaRPr>
          </a:p>
          <a:p>
            <a:pPr marL="457200" lvl="1" indent="0" algn="just" rtl="1">
              <a:buNone/>
            </a:pPr>
            <a:r>
              <a:rPr lang="fa-IR" sz="7400" b="1" dirty="0">
                <a:solidFill>
                  <a:srgbClr val="FF0000"/>
                </a:solidFill>
                <a:cs typeface="B Nazanin" pitchFamily="2" charset="-78"/>
              </a:rPr>
              <a:t>نتایج: </a:t>
            </a:r>
            <a:r>
              <a:rPr lang="fa-IR" sz="7400" b="1" dirty="0">
                <a:solidFill>
                  <a:schemeClr val="accent6">
                    <a:lumMod val="75000"/>
                  </a:schemeClr>
                </a:solidFill>
                <a:cs typeface="B Nazanin" pitchFamily="2" charset="-78"/>
              </a:rPr>
              <a:t>میزان سزارین و زایمان با ابزار افزایش نداشت. تفاوتی در طول مدت کلی لیبر و </a:t>
            </a:r>
            <a:r>
              <a:rPr lang="fa-IR" sz="7400" b="1" dirty="0" smtClean="0">
                <a:solidFill>
                  <a:schemeClr val="accent6">
                    <a:lumMod val="75000"/>
                  </a:schemeClr>
                </a:solidFill>
                <a:cs typeface="B Nazanin" pitchFamily="2" charset="-78"/>
              </a:rPr>
              <a:t>استیج 2 </a:t>
            </a:r>
            <a:r>
              <a:rPr lang="fa-IR" sz="7400" b="1" dirty="0">
                <a:solidFill>
                  <a:schemeClr val="accent6">
                    <a:lumMod val="75000"/>
                  </a:schemeClr>
                </a:solidFill>
                <a:cs typeface="B Nazanin" pitchFamily="2" charset="-78"/>
              </a:rPr>
              <a:t>وجود نداشت</a:t>
            </a:r>
            <a:r>
              <a:rPr lang="fa-IR" sz="7400" b="1" dirty="0" smtClean="0">
                <a:solidFill>
                  <a:schemeClr val="accent6">
                    <a:lumMod val="75000"/>
                  </a:schemeClr>
                </a:solidFill>
                <a:cs typeface="B Nazanin" pitchFamily="2" charset="-78"/>
              </a:rPr>
              <a:t>.</a:t>
            </a:r>
            <a:endParaRPr lang="en-US" sz="7400" b="1" dirty="0" smtClean="0">
              <a:solidFill>
                <a:schemeClr val="accent6">
                  <a:lumMod val="75000"/>
                </a:schemeClr>
              </a:solidFill>
              <a:cs typeface="B Nazanin" pitchFamily="2" charset="-78"/>
            </a:endParaRPr>
          </a:p>
          <a:p>
            <a:pPr marL="457200" lvl="1" indent="0" algn="just" rtl="1">
              <a:buNone/>
            </a:pPr>
            <a:endParaRPr lang="en-US" sz="2400" b="1" dirty="0">
              <a:solidFill>
                <a:schemeClr val="accent6">
                  <a:lumMod val="75000"/>
                </a:schemeClr>
              </a:solidFill>
              <a:cs typeface="B Nazanin" pitchFamily="2" charset="-78"/>
            </a:endParaRPr>
          </a:p>
          <a:p>
            <a:pPr marL="457200" lvl="1" indent="0" algn="just" rtl="1">
              <a:buNone/>
            </a:pPr>
            <a:endParaRPr lang="fa-IR" sz="2400" b="1" dirty="0">
              <a:solidFill>
                <a:schemeClr val="accent6">
                  <a:lumMod val="75000"/>
                </a:schemeClr>
              </a:solidFill>
              <a:cs typeface="B Nazanin" pitchFamily="2" charset="-7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399" y="2286000"/>
            <a:ext cx="163663" cy="706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r>
              <a:rPr lang="fa-IR" dirty="0" smtClean="0"/>
              <a:t>/</a:t>
            </a:r>
            <a:r>
              <a:rPr lang="en-US" dirty="0" smtClean="0"/>
              <a:t>27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029200"/>
            <a:ext cx="16510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56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sz="3200" b="1" dirty="0">
                <a:solidFill>
                  <a:prstClr val="black"/>
                </a:solidFill>
                <a:cs typeface="B Nazanin" pitchFamily="2" charset="-78"/>
              </a:rPr>
              <a:t>زمان </a:t>
            </a:r>
            <a:r>
              <a:rPr lang="fa-IR" sz="3200" b="1" dirty="0" smtClean="0">
                <a:solidFill>
                  <a:prstClr val="black"/>
                </a:solidFill>
                <a:cs typeface="B Nazanin" pitchFamily="2" charset="-78"/>
              </a:rPr>
              <a:t>شروع </a:t>
            </a:r>
            <a:r>
              <a:rPr lang="fa-IR" sz="3200" b="1" dirty="0">
                <a:solidFill>
                  <a:prstClr val="black"/>
                </a:solidFill>
                <a:cs typeface="B Nazanin" pitchFamily="2" charset="-78"/>
              </a:rPr>
              <a:t>اپیدورال</a:t>
            </a:r>
            <a:r>
              <a:rPr lang="en-US" sz="3200" b="1" dirty="0">
                <a:solidFill>
                  <a:prstClr val="black"/>
                </a:solidFill>
                <a:cs typeface="B Nazanin" pitchFamily="2" charset="-78"/>
              </a:rPr>
              <a:t> </a:t>
            </a:r>
            <a:r>
              <a:rPr lang="fa-IR" sz="3200" b="1" dirty="0">
                <a:solidFill>
                  <a:prstClr val="black"/>
                </a:solidFill>
                <a:cs typeface="B Nazanin" pitchFamily="2" charset="-78"/>
              </a:rPr>
              <a:t>(</a:t>
            </a:r>
            <a:r>
              <a:rPr lang="en-US" sz="3200" b="1" dirty="0">
                <a:solidFill>
                  <a:prstClr val="black"/>
                </a:solidFill>
                <a:cs typeface="B Nazanin" pitchFamily="2" charset="-78"/>
              </a:rPr>
              <a:t>early </a:t>
            </a:r>
            <a:r>
              <a:rPr lang="en-US" sz="3200" b="1" dirty="0" err="1">
                <a:solidFill>
                  <a:prstClr val="black"/>
                </a:solidFill>
                <a:cs typeface="B Nazanin" pitchFamily="2" charset="-78"/>
              </a:rPr>
              <a:t>vs</a:t>
            </a:r>
            <a:r>
              <a:rPr lang="en-US" sz="3200" b="1" dirty="0">
                <a:solidFill>
                  <a:prstClr val="black"/>
                </a:solidFill>
                <a:cs typeface="B Nazanin" pitchFamily="2" charset="-78"/>
              </a:rPr>
              <a:t> late</a:t>
            </a:r>
            <a:r>
              <a:rPr lang="fa-IR" sz="3200" b="1" dirty="0">
                <a:solidFill>
                  <a:prstClr val="black"/>
                </a:solidFill>
                <a:cs typeface="B Nazanin" pitchFamily="2" charset="-78"/>
              </a:rPr>
              <a:t>)</a:t>
            </a:r>
            <a:endParaRPr lang="en-US" sz="3200" b="1" dirty="0">
              <a:solidFill>
                <a:prstClr val="black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r" rtl="1">
              <a:buFont typeface="Wingdings" pitchFamily="2" charset="2"/>
              <a:buChar char="Ø"/>
            </a:pPr>
            <a:r>
              <a:rPr lang="fa-IR" sz="2400" dirty="0">
                <a:solidFill>
                  <a:prstClr val="black"/>
                </a:solidFill>
                <a:cs typeface="B Nazanin" pitchFamily="2" charset="-78"/>
              </a:rPr>
              <a:t>در سال 2006 </a:t>
            </a:r>
            <a:r>
              <a:rPr lang="en-US" sz="2400" dirty="0">
                <a:solidFill>
                  <a:prstClr val="black"/>
                </a:solidFill>
                <a:cs typeface="B Nazanin" pitchFamily="2" charset="-78"/>
              </a:rPr>
              <a:t>ACOG</a:t>
            </a:r>
            <a:r>
              <a:rPr lang="fa-IR" sz="2400" dirty="0">
                <a:solidFill>
                  <a:prstClr val="black"/>
                </a:solidFill>
                <a:cs typeface="B Nazanin" pitchFamily="2" charset="-78"/>
              </a:rPr>
              <a:t>: </a:t>
            </a:r>
            <a:r>
              <a:rPr lang="fa-IR" sz="2400" b="1" dirty="0">
                <a:solidFill>
                  <a:srgbClr val="FF0000"/>
                </a:solidFill>
                <a:cs typeface="B Nazanin" pitchFamily="2" charset="-78"/>
              </a:rPr>
              <a:t>درخواست مادر </a:t>
            </a:r>
            <a:r>
              <a:rPr lang="fa-IR" sz="2400" dirty="0">
                <a:solidFill>
                  <a:prstClr val="black"/>
                </a:solidFill>
                <a:cs typeface="B Nazanin" pitchFamily="2" charset="-78"/>
              </a:rPr>
              <a:t>اندیکاسیون کافی برای اداره درد حین لیبر بوده و نیازی به تعویق آنالژزی تا رسیدن به دیلاتاسیون 4 سانت وجود </a:t>
            </a:r>
            <a:r>
              <a:rPr lang="fa-IR" sz="2400" dirty="0" smtClean="0">
                <a:solidFill>
                  <a:prstClr val="black"/>
                </a:solidFill>
                <a:cs typeface="B Nazanin" pitchFamily="2" charset="-78"/>
              </a:rPr>
              <a:t>ندارد</a:t>
            </a:r>
            <a:r>
              <a:rPr lang="fa-IR" sz="2400" dirty="0">
                <a:solidFill>
                  <a:prstClr val="black"/>
                </a:solidFill>
                <a:cs typeface="B Nazanin" pitchFamily="2" charset="-78"/>
              </a:rPr>
              <a:t>.</a:t>
            </a:r>
          </a:p>
          <a:p>
            <a:pPr algn="r" rtl="1">
              <a:buFont typeface="Wingdings" pitchFamily="2" charset="2"/>
              <a:buChar char="Ø"/>
            </a:pPr>
            <a:endParaRPr lang="fa-IR" sz="2400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sz="2400" b="1" dirty="0" smtClean="0">
                <a:cs typeface="B Nazanin" pitchFamily="2" charset="-78"/>
              </a:rPr>
              <a:t>به طور خلاصه:</a:t>
            </a:r>
            <a:endParaRPr lang="fa-IR" sz="2400" b="1" dirty="0">
              <a:cs typeface="B Nazanin" pitchFamily="2" charset="-78"/>
            </a:endParaRPr>
          </a:p>
          <a:p>
            <a:pPr lvl="1" algn="r" rtl="1">
              <a:buFont typeface="Wingdings" pitchFamily="2" charset="2"/>
              <a:buChar char="ü"/>
            </a:pPr>
            <a:r>
              <a:rPr lang="fa-IR" sz="2000" dirty="0" smtClean="0">
                <a:cs typeface="B Nazanin" pitchFamily="2" charset="-78"/>
              </a:rPr>
              <a:t>ا</a:t>
            </a:r>
            <a:r>
              <a:rPr lang="fa-IR" sz="2400" dirty="0" smtClean="0">
                <a:cs typeface="B Nazanin" pitchFamily="2" charset="-78"/>
              </a:rPr>
              <a:t>پیدورال </a:t>
            </a:r>
            <a:r>
              <a:rPr lang="en-US" sz="2400" dirty="0">
                <a:cs typeface="B Nazanin" pitchFamily="2" charset="-78"/>
              </a:rPr>
              <a:t>early</a:t>
            </a:r>
            <a:r>
              <a:rPr lang="fa-IR" sz="2400" dirty="0">
                <a:cs typeface="B Nazanin" pitchFamily="2" charset="-78"/>
              </a:rPr>
              <a:t> </a:t>
            </a:r>
            <a:r>
              <a:rPr lang="fa-IR" sz="2400" dirty="0" smtClean="0">
                <a:cs typeface="B Nazanin" pitchFamily="2" charset="-78"/>
              </a:rPr>
              <a:t>در مقایسه با </a:t>
            </a:r>
            <a:r>
              <a:rPr lang="en-US" sz="2400" dirty="0" smtClean="0">
                <a:cs typeface="B Nazanin" pitchFamily="2" charset="-78"/>
              </a:rPr>
              <a:t>Late</a:t>
            </a:r>
            <a:r>
              <a:rPr lang="fa-IR" sz="2400" dirty="0" smtClean="0">
                <a:cs typeface="B Nazanin" pitchFamily="2" charset="-78"/>
              </a:rPr>
              <a:t> با </a:t>
            </a:r>
            <a:r>
              <a:rPr lang="fa-IR" sz="2400" dirty="0">
                <a:cs typeface="B Nazanin" pitchFamily="2" charset="-78"/>
              </a:rPr>
              <a:t>افزایش </a:t>
            </a:r>
            <a:r>
              <a:rPr lang="fa-IR" sz="2400" dirty="0" smtClean="0">
                <a:cs typeface="B Nazanin" pitchFamily="2" charset="-78"/>
              </a:rPr>
              <a:t>طول مدت لیبر، میزان </a:t>
            </a:r>
            <a:r>
              <a:rPr lang="fa-IR" sz="2400" dirty="0">
                <a:cs typeface="B Nazanin" pitchFamily="2" charset="-78"/>
              </a:rPr>
              <a:t>سزارین و زایمان با ابزار همراه نبوده است</a:t>
            </a:r>
            <a:r>
              <a:rPr lang="fa-IR" sz="2400" dirty="0" smtClean="0">
                <a:cs typeface="B Nazanin" pitchFamily="2" charset="-78"/>
              </a:rPr>
              <a:t>.</a:t>
            </a:r>
            <a:endParaRPr lang="en-US" sz="2400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sz="2800" dirty="0" smtClean="0">
                <a:solidFill>
                  <a:prstClr val="black"/>
                </a:solidFill>
                <a:cs typeface="B Nazanin" pitchFamily="2" charset="-78"/>
              </a:rPr>
              <a:t>نتیجه گیری:</a:t>
            </a:r>
            <a:endParaRPr lang="fa-IR" sz="2800" dirty="0">
              <a:solidFill>
                <a:prstClr val="black"/>
              </a:solidFill>
              <a:cs typeface="B Nazanin" pitchFamily="2" charset="-78"/>
            </a:endParaRPr>
          </a:p>
          <a:p>
            <a:pPr lvl="1" algn="r" rtl="1">
              <a:buFont typeface="Wingdings" pitchFamily="2" charset="2"/>
              <a:buChar char="ü"/>
            </a:pPr>
            <a:r>
              <a:rPr lang="fa-IR" sz="2400" dirty="0" smtClean="0">
                <a:solidFill>
                  <a:prstClr val="black"/>
                </a:solidFill>
                <a:cs typeface="B Nazanin" pitchFamily="2" charset="-78"/>
              </a:rPr>
              <a:t> اصلاح </a:t>
            </a:r>
            <a:r>
              <a:rPr lang="fa-IR" sz="2400" dirty="0">
                <a:solidFill>
                  <a:prstClr val="black"/>
                </a:solidFill>
                <a:cs typeface="B Nazanin" pitchFamily="2" charset="-78"/>
              </a:rPr>
              <a:t>تصورات غلط و تشویق پزشکان به انجام </a:t>
            </a:r>
            <a:r>
              <a:rPr lang="en-US" sz="2400" dirty="0">
                <a:solidFill>
                  <a:prstClr val="black"/>
                </a:solidFill>
                <a:cs typeface="B Nazanin" pitchFamily="2" charset="-78"/>
              </a:rPr>
              <a:t>NA </a:t>
            </a:r>
            <a:r>
              <a:rPr lang="fa-IR" sz="2400" dirty="0">
                <a:solidFill>
                  <a:prstClr val="black"/>
                </a:solidFill>
                <a:cs typeface="B Nazanin" pitchFamily="2" charset="-78"/>
              </a:rPr>
              <a:t> </a:t>
            </a:r>
            <a:r>
              <a:rPr lang="fa-IR" sz="2400" dirty="0" smtClean="0">
                <a:solidFill>
                  <a:prstClr val="black"/>
                </a:solidFill>
                <a:cs typeface="B Nazanin" pitchFamily="2" charset="-78"/>
              </a:rPr>
              <a:t>در زمان</a:t>
            </a:r>
            <a:r>
              <a:rPr lang="fa-IR" sz="2400" dirty="0" smtClean="0">
                <a:solidFill>
                  <a:prstClr val="black"/>
                </a:solidFill>
                <a:cs typeface="B Nazanin" pitchFamily="2" charset="-78"/>
              </a:rPr>
              <a:t> </a:t>
            </a:r>
            <a:r>
              <a:rPr lang="fa-IR" sz="2400" dirty="0">
                <a:solidFill>
                  <a:srgbClr val="FF0000"/>
                </a:solidFill>
                <a:cs typeface="B Nazanin" pitchFamily="2" charset="-78"/>
              </a:rPr>
              <a:t>درخواست </a:t>
            </a:r>
            <a:r>
              <a:rPr lang="fa-IR" sz="2400" dirty="0" smtClean="0">
                <a:solidFill>
                  <a:srgbClr val="FF0000"/>
                </a:solidFill>
                <a:cs typeface="B Nazanin" pitchFamily="2" charset="-78"/>
              </a:rPr>
              <a:t>مادر</a:t>
            </a:r>
            <a:endParaRPr lang="fa-IR" sz="2400" dirty="0">
              <a:solidFill>
                <a:srgbClr val="FF0000"/>
              </a:solidFill>
              <a:cs typeface="B Nazanin" pitchFamily="2" charset="-78"/>
            </a:endParaRPr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r>
              <a:rPr lang="fa-IR" smtClean="0"/>
              <a:t>/</a:t>
            </a:r>
            <a:r>
              <a:rPr lang="en-US" smtClean="0"/>
              <a:t>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85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b="1" dirty="0">
                <a:solidFill>
                  <a:prstClr val="black"/>
                </a:solidFill>
              </a:rPr>
              <a:t>اثر اپیدورال بر میزان سزارین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30" y="1600200"/>
            <a:ext cx="679574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r>
              <a:rPr lang="fa-IR" smtClean="0"/>
              <a:t>/</a:t>
            </a:r>
            <a:r>
              <a:rPr lang="en-US" smtClean="0"/>
              <a:t>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83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fa-IR" sz="3200" b="1" dirty="0">
                <a:cs typeface="B Nazanin" pitchFamily="2" charset="-78"/>
              </a:rPr>
              <a:t>مطالعات اثر اپیدورال بر میزان سزارین</a:t>
            </a:r>
            <a:endParaRPr lang="en-US" sz="3200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534400" cy="5943600"/>
          </a:xfrm>
        </p:spPr>
        <p:txBody>
          <a:bodyPr>
            <a:normAutofit/>
          </a:bodyPr>
          <a:lstStyle/>
          <a:p>
            <a:pPr algn="r" rtl="1"/>
            <a:endParaRPr lang="fa-IR" dirty="0" smtClean="0"/>
          </a:p>
          <a:p>
            <a:pPr algn="just" rtl="1">
              <a:buFont typeface="Wingdings" pitchFamily="2" charset="2"/>
              <a:buChar char="Ø"/>
            </a:pPr>
            <a:r>
              <a:rPr lang="en-US" sz="2400" dirty="0" smtClean="0">
                <a:cs typeface="B Nazanin" pitchFamily="2" charset="-78"/>
              </a:rPr>
              <a:t>Yancey</a:t>
            </a:r>
            <a:r>
              <a:rPr lang="fa-IR" sz="2400" dirty="0" smtClean="0">
                <a:cs typeface="B Nazanin" pitchFamily="2" charset="-78"/>
              </a:rPr>
              <a:t>: درمقایسه قبل و بعد از 1993، میزان اپیدورال از 1 به 80% افزایش یافت. علی رغم این افزایش در میزان اپیدورال، </a:t>
            </a:r>
            <a:r>
              <a:rPr lang="fa-IR" sz="2400" b="1" dirty="0" smtClean="0">
                <a:solidFill>
                  <a:schemeClr val="accent6">
                    <a:lumMod val="75000"/>
                  </a:schemeClr>
                </a:solidFill>
                <a:cs typeface="B Nazanin" pitchFamily="2" charset="-78"/>
              </a:rPr>
              <a:t>انسیدانس سزارین (19 به %19.4) و استفاده از ابزار(11.1 به 11.9%) افزایش نداشت.</a:t>
            </a: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در مطالعه دیگر میزان اپیدورال </a:t>
            </a:r>
          </a:p>
          <a:p>
            <a:pPr lvl="1" algn="r" rtl="1">
              <a:buFont typeface="Arial" pitchFamily="34" charset="0"/>
              <a:buChar char="•"/>
            </a:pPr>
            <a:r>
              <a:rPr lang="fa-IR" sz="2400" dirty="0" smtClean="0">
                <a:cs typeface="B Nazanin" pitchFamily="2" charset="-78"/>
              </a:rPr>
              <a:t>در 1987 10% و میزان سزارین 4%</a:t>
            </a:r>
          </a:p>
          <a:p>
            <a:pPr lvl="1" algn="r" rtl="1">
              <a:buFont typeface="Arial" pitchFamily="34" charset="0"/>
              <a:buChar char="•"/>
            </a:pPr>
            <a:r>
              <a:rPr lang="fa-IR" sz="2400" dirty="0" smtClean="0">
                <a:cs typeface="B Nazanin" pitchFamily="2" charset="-78"/>
              </a:rPr>
              <a:t>در 1992 45% </a:t>
            </a:r>
            <a:r>
              <a:rPr lang="fa-IR" sz="2400" dirty="0">
                <a:cs typeface="B Nazanin" pitchFamily="2" charset="-78"/>
              </a:rPr>
              <a:t>و میزان </a:t>
            </a:r>
            <a:r>
              <a:rPr lang="fa-IR" sz="2400" dirty="0" smtClean="0">
                <a:cs typeface="B Nazanin" pitchFamily="2" charset="-78"/>
              </a:rPr>
              <a:t>سزارین 5%</a:t>
            </a:r>
          </a:p>
          <a:p>
            <a:pPr lvl="1" algn="r" rtl="1">
              <a:buFont typeface="Arial" pitchFamily="34" charset="0"/>
              <a:buChar char="•"/>
            </a:pPr>
            <a:r>
              <a:rPr lang="fa-IR" sz="2400" dirty="0" smtClean="0">
                <a:cs typeface="B Nazanin" pitchFamily="2" charset="-78"/>
              </a:rPr>
              <a:t>در 1994 57% </a:t>
            </a:r>
            <a:r>
              <a:rPr lang="fa-IR" sz="2400" dirty="0">
                <a:cs typeface="B Nazanin" pitchFamily="2" charset="-78"/>
              </a:rPr>
              <a:t>و میزان سزارین 4</a:t>
            </a:r>
            <a:r>
              <a:rPr lang="fa-IR" sz="2400" dirty="0" smtClean="0">
                <a:cs typeface="B Nazanin" pitchFamily="2" charset="-78"/>
              </a:rPr>
              <a:t>%</a:t>
            </a:r>
          </a:p>
          <a:p>
            <a:pPr lvl="1" algn="r" rtl="1">
              <a:buFont typeface="Arial" pitchFamily="34" charset="0"/>
              <a:buChar char="•"/>
            </a:pPr>
            <a:endParaRPr lang="fa-IR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در </a:t>
            </a:r>
            <a:r>
              <a:rPr lang="fa-IR" sz="2400" dirty="0" smtClean="0">
                <a:cs typeface="B Nazanin" pitchFamily="2" charset="-78"/>
              </a:rPr>
              <a:t>متا آنالیز سال 2011 حاصل از 38 مطالعه در 3 گروه اپیدورال ، بدون بی دردی، </a:t>
            </a:r>
            <a:r>
              <a:rPr lang="fa-IR" sz="2400" dirty="0" smtClean="0">
                <a:cs typeface="B Nazanin" pitchFamily="2" charset="-78"/>
              </a:rPr>
              <a:t>روش </a:t>
            </a:r>
            <a:r>
              <a:rPr lang="fa-IR" sz="2400" dirty="0" smtClean="0">
                <a:cs typeface="B Nazanin" pitchFamily="2" charset="-78"/>
              </a:rPr>
              <a:t>سیستمیک: </a:t>
            </a:r>
            <a:r>
              <a:rPr lang="fa-IR" sz="2400" b="1" dirty="0">
                <a:solidFill>
                  <a:schemeClr val="accent6">
                    <a:lumMod val="75000"/>
                  </a:schemeClr>
                </a:solidFill>
                <a:cs typeface="B Nazanin" pitchFamily="2" charset="-78"/>
              </a:rPr>
              <a:t>میزان</a:t>
            </a:r>
            <a:r>
              <a:rPr lang="fa-IR" sz="2400" b="1" dirty="0" smtClean="0">
                <a:solidFill>
                  <a:schemeClr val="accent6">
                    <a:lumMod val="75000"/>
                  </a:schemeClr>
                </a:solidFill>
                <a:cs typeface="B Nazanin" pitchFamily="2" charset="-78"/>
              </a:rPr>
              <a:t> </a:t>
            </a:r>
            <a:r>
              <a:rPr lang="fa-IR" sz="2400" b="1" dirty="0">
                <a:solidFill>
                  <a:schemeClr val="accent6">
                    <a:lumMod val="75000"/>
                  </a:schemeClr>
                </a:solidFill>
                <a:cs typeface="B Nazanin" pitchFamily="2" charset="-78"/>
              </a:rPr>
              <a:t>سزارین افزایش نیافت</a:t>
            </a:r>
            <a:r>
              <a:rPr lang="fa-IR" sz="2400" b="1" dirty="0" smtClean="0">
                <a:solidFill>
                  <a:schemeClr val="accent6">
                    <a:lumMod val="75000"/>
                  </a:schemeClr>
                </a:solidFill>
                <a:cs typeface="B Nazanin" pitchFamily="2" charset="-78"/>
              </a:rPr>
              <a:t>.</a:t>
            </a:r>
            <a:endParaRPr lang="fa-IR" sz="2400" b="1" dirty="0">
              <a:solidFill>
                <a:schemeClr val="accent6">
                  <a:lumMod val="75000"/>
                </a:schemeClr>
              </a:solidFill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r>
              <a:rPr lang="fa-IR" smtClean="0"/>
              <a:t>/</a:t>
            </a:r>
            <a:r>
              <a:rPr lang="en-US" smtClean="0"/>
              <a:t>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56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rtl="1">
              <a:spcBef>
                <a:spcPct val="20000"/>
              </a:spcBef>
            </a:pPr>
            <a:r>
              <a:rPr lang="fa-IR" b="1" dirty="0" smtClean="0"/>
              <a:t> </a:t>
            </a:r>
            <a:r>
              <a:rPr lang="fa-IR" sz="3200" b="1" dirty="0">
                <a:ea typeface="+mn-ea"/>
                <a:cs typeface="B Titr" pitchFamily="2" charset="-78"/>
              </a:rPr>
              <a:t>فهرست مطالب</a:t>
            </a:r>
            <a:endParaRPr lang="en-US" sz="3200" b="1" dirty="0">
              <a:ea typeface="+mn-ea"/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915400" cy="4983169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Nazanin" pitchFamily="2" charset="-78"/>
              </a:rPr>
              <a:t>مقدمه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اثر </a:t>
            </a:r>
            <a:r>
              <a:rPr lang="en-US" sz="2800" dirty="0" smtClean="0">
                <a:cs typeface="B Nazanin" pitchFamily="2" charset="-78"/>
              </a:rPr>
              <a:t>NA</a:t>
            </a:r>
            <a:r>
              <a:rPr lang="fa-IR" dirty="0" smtClean="0">
                <a:cs typeface="B Nazanin" pitchFamily="2" charset="-78"/>
              </a:rPr>
              <a:t> بر طول مدت لیبر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انتخاب بهترین زمان تجویز </a:t>
            </a:r>
            <a:r>
              <a:rPr lang="en-US" sz="2800" dirty="0" smtClean="0">
                <a:cs typeface="B Nazanin" pitchFamily="2" charset="-78"/>
              </a:rPr>
              <a:t>NA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اثر بر میزان سزارین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اثر بر میزان استفاده از ابزار</a:t>
            </a:r>
          </a:p>
          <a:p>
            <a:pPr algn="r" rtl="1"/>
            <a:r>
              <a:rPr lang="fa-IR" dirty="0" smtClean="0">
                <a:cs typeface="B Nazanin" pitchFamily="2" charset="-78"/>
              </a:rPr>
              <a:t>مقایسه اثر </a:t>
            </a:r>
            <a:r>
              <a:rPr lang="en-US" sz="2800" dirty="0" smtClean="0">
                <a:cs typeface="B Nazanin" pitchFamily="2" charset="-78"/>
              </a:rPr>
              <a:t>EA</a:t>
            </a:r>
            <a:r>
              <a:rPr lang="en-US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 با </a:t>
            </a:r>
            <a:r>
              <a:rPr lang="en-US" sz="2800" dirty="0" smtClean="0">
                <a:cs typeface="B Nazanin" pitchFamily="2" charset="-78"/>
              </a:rPr>
              <a:t>CSEA</a:t>
            </a:r>
            <a:r>
              <a:rPr lang="fa-IR" sz="2800" dirty="0" smtClean="0">
                <a:cs typeface="B Nazanin" pitchFamily="2" charset="-78"/>
              </a:rPr>
              <a:t> بر </a:t>
            </a:r>
            <a:r>
              <a:rPr lang="en-US" sz="2800" dirty="0" smtClean="0">
                <a:cs typeface="B Nazanin" pitchFamily="2" charset="-78"/>
              </a:rPr>
              <a:t>outcome</a:t>
            </a:r>
            <a:r>
              <a:rPr lang="fa-IR" sz="2800" dirty="0" smtClean="0">
                <a:cs typeface="B Nazanin" pitchFamily="2" charset="-78"/>
              </a:rPr>
              <a:t> زایمان</a:t>
            </a:r>
            <a:endParaRPr lang="en-US" sz="2800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سایر </a:t>
            </a:r>
            <a:r>
              <a:rPr lang="fa-IR" dirty="0" smtClean="0">
                <a:cs typeface="B Nazanin" pitchFamily="2" charset="-78"/>
              </a:rPr>
              <a:t>اثرات </a:t>
            </a:r>
            <a:r>
              <a:rPr lang="en-US" sz="2800" dirty="0" smtClean="0">
                <a:cs typeface="B Nazanin" pitchFamily="2" charset="-78"/>
              </a:rPr>
              <a:t>NA</a:t>
            </a:r>
            <a:r>
              <a:rPr lang="fa-IR" dirty="0" smtClean="0">
                <a:cs typeface="B Nazanin" pitchFamily="2" charset="-78"/>
              </a:rPr>
              <a:t> </a:t>
            </a:r>
            <a:endParaRPr lang="en-US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جمع </a:t>
            </a:r>
            <a:r>
              <a:rPr lang="fa-IR" dirty="0" smtClean="0">
                <a:cs typeface="B Nazanin" pitchFamily="2" charset="-78"/>
              </a:rPr>
              <a:t>بندی نهایی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r>
              <a:rPr lang="fa-IR" dirty="0" smtClean="0"/>
              <a:t>/</a:t>
            </a:r>
            <a:r>
              <a:rPr lang="en-US" dirty="0" smtClean="0"/>
              <a:t>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55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fa-IR" sz="3600" b="1" dirty="0">
                <a:solidFill>
                  <a:prstClr val="black"/>
                </a:solidFill>
              </a:rPr>
              <a:t>اثر اپیدورال بر میزان سزارین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9"/>
          </a:xfrm>
        </p:spPr>
        <p:txBody>
          <a:bodyPr/>
          <a:lstStyle/>
          <a:p>
            <a:pPr lvl="0" algn="r" rtl="1"/>
            <a:endParaRPr lang="fa-IR" sz="2000" dirty="0">
              <a:solidFill>
                <a:prstClr val="black"/>
              </a:solidFill>
              <a:cs typeface="B Nazanin" pitchFamily="2" charset="-78"/>
            </a:endParaRPr>
          </a:p>
          <a:p>
            <a:pPr lvl="0" algn="r" rtl="1">
              <a:buFont typeface="Wingdings" pitchFamily="2" charset="2"/>
              <a:buChar char="Ø"/>
            </a:pPr>
            <a:r>
              <a:rPr lang="fa-IR" sz="2400" dirty="0" smtClean="0">
                <a:solidFill>
                  <a:prstClr val="black"/>
                </a:solidFill>
                <a:cs typeface="B Nazanin" pitchFamily="2" charset="-78"/>
              </a:rPr>
              <a:t>مطالعه  </a:t>
            </a:r>
            <a:r>
              <a:rPr lang="en-US" sz="2400" dirty="0" smtClean="0">
                <a:solidFill>
                  <a:prstClr val="black"/>
                </a:solidFill>
                <a:cs typeface="B Nazanin" pitchFamily="2" charset="-78"/>
              </a:rPr>
              <a:t>Hess</a:t>
            </a:r>
            <a:r>
              <a:rPr lang="fa-IR" sz="2400" dirty="0" smtClean="0">
                <a:solidFill>
                  <a:prstClr val="black"/>
                </a:solidFill>
                <a:cs typeface="B Nazanin" pitchFamily="2" charset="-78"/>
              </a:rPr>
              <a:t> ( </a:t>
            </a:r>
            <a:r>
              <a:rPr lang="fa-IR" sz="2400" dirty="0">
                <a:solidFill>
                  <a:prstClr val="black"/>
                </a:solidFill>
                <a:cs typeface="B Nazanin" pitchFamily="2" charset="-78"/>
              </a:rPr>
              <a:t>بررسی ارتباط بین شدت درد و میزان </a:t>
            </a:r>
            <a:r>
              <a:rPr lang="fa-IR" sz="2400" dirty="0" smtClean="0">
                <a:solidFill>
                  <a:prstClr val="black"/>
                </a:solidFill>
                <a:cs typeface="B Nazanin" pitchFamily="2" charset="-78"/>
              </a:rPr>
              <a:t>سزارین):</a:t>
            </a:r>
          </a:p>
          <a:p>
            <a:pPr marL="457200" lvl="1" indent="0" algn="r" rtl="1">
              <a:buNone/>
            </a:pPr>
            <a:r>
              <a:rPr lang="fa-IR" sz="2200" dirty="0" smtClean="0">
                <a:solidFill>
                  <a:prstClr val="black"/>
                </a:solidFill>
                <a:cs typeface="B Nazanin" pitchFamily="2" charset="-78"/>
              </a:rPr>
              <a:t> </a:t>
            </a:r>
            <a:r>
              <a:rPr lang="fa-IR" sz="2200" dirty="0">
                <a:solidFill>
                  <a:prstClr val="black"/>
                </a:solidFill>
                <a:cs typeface="B Nazanin" pitchFamily="2" charset="-78"/>
              </a:rPr>
              <a:t>خانم هایی که درد بسیار شدید داشتند و </a:t>
            </a:r>
            <a:r>
              <a:rPr lang="fa-IR" sz="2200" dirty="0" smtClean="0">
                <a:solidFill>
                  <a:prstClr val="black"/>
                </a:solidFill>
                <a:cs typeface="B Nazanin" pitchFamily="2" charset="-78"/>
              </a:rPr>
              <a:t>اپیدورال (</a:t>
            </a:r>
            <a:r>
              <a:rPr lang="en-US" sz="2200" dirty="0">
                <a:solidFill>
                  <a:prstClr val="black"/>
                </a:solidFill>
                <a:cs typeface="B Nazanin" pitchFamily="2" charset="-78"/>
              </a:rPr>
              <a:t>low dose</a:t>
            </a:r>
            <a:r>
              <a:rPr lang="fa-IR" sz="2200" dirty="0">
                <a:solidFill>
                  <a:prstClr val="black"/>
                </a:solidFill>
                <a:cs typeface="B Nazanin" pitchFamily="2" charset="-78"/>
              </a:rPr>
              <a:t>بوپیواکایین و فنتانیل) شدند میزان سزارین </a:t>
            </a:r>
            <a:r>
              <a:rPr lang="fa-IR" sz="2200" dirty="0" smtClean="0">
                <a:solidFill>
                  <a:prstClr val="black"/>
                </a:solidFill>
                <a:cs typeface="B Nazanin" pitchFamily="2" charset="-78"/>
              </a:rPr>
              <a:t>2 برابر </a:t>
            </a:r>
            <a:r>
              <a:rPr lang="fa-IR" sz="2200" dirty="0">
                <a:solidFill>
                  <a:prstClr val="black"/>
                </a:solidFill>
                <a:cs typeface="B Nazanin" pitchFamily="2" charset="-78"/>
              </a:rPr>
              <a:t>بیشتر از زنان دیگر بود. توجیه: درد بسیار شدید نشانگر عوامل خطرساز همراه با سزارین (لیبر دیس فانکشنال، ماکروزومی، پرزانتاسیون غیرطبیعی</a:t>
            </a:r>
            <a:r>
              <a:rPr lang="fa-IR" sz="2200" dirty="0" smtClean="0">
                <a:solidFill>
                  <a:prstClr val="black"/>
                </a:solidFill>
                <a:cs typeface="B Nazanin" pitchFamily="2" charset="-78"/>
              </a:rPr>
              <a:t>)</a:t>
            </a:r>
          </a:p>
          <a:p>
            <a:pPr marL="457200" lvl="1" indent="0" algn="r" rtl="1">
              <a:buNone/>
            </a:pPr>
            <a:endParaRPr lang="fa-IR" sz="2200" dirty="0" smtClean="0">
              <a:solidFill>
                <a:prstClr val="black"/>
              </a:solidFill>
              <a:cs typeface="B Nazanin" pitchFamily="2" charset="-78"/>
            </a:endParaRPr>
          </a:p>
          <a:p>
            <a:pPr lvl="0" algn="r" rtl="1">
              <a:buFont typeface="Wingdings" pitchFamily="2" charset="2"/>
              <a:buChar char="Ø"/>
            </a:pPr>
            <a:r>
              <a:rPr lang="fa-IR" sz="2400" dirty="0">
                <a:solidFill>
                  <a:prstClr val="black"/>
                </a:solidFill>
                <a:cs typeface="B Nazanin" pitchFamily="2" charset="-78"/>
              </a:rPr>
              <a:t>به طور خلاصه: </a:t>
            </a:r>
          </a:p>
          <a:p>
            <a:pPr marL="457200" lvl="1" indent="0" algn="r" rtl="1">
              <a:buNone/>
            </a:pPr>
            <a:r>
              <a:rPr lang="fa-IR" sz="2400" dirty="0">
                <a:solidFill>
                  <a:prstClr val="black"/>
                </a:solidFill>
                <a:cs typeface="B Nazanin" pitchFamily="2" charset="-78"/>
              </a:rPr>
              <a:t>بی دردی اپیدورال در مقایسه با اپیوئید و </a:t>
            </a:r>
            <a:r>
              <a:rPr lang="fa-IR" sz="2400" dirty="0" smtClean="0">
                <a:solidFill>
                  <a:prstClr val="black"/>
                </a:solidFill>
                <a:cs typeface="B Nazanin" pitchFamily="2" charset="-78"/>
              </a:rPr>
              <a:t>زایمان بدون دارو، </a:t>
            </a:r>
            <a:r>
              <a:rPr lang="fa-IR" sz="2400" dirty="0" smtClean="0">
                <a:solidFill>
                  <a:prstClr val="black"/>
                </a:solidFill>
                <a:cs typeface="B Nazanin" pitchFamily="2" charset="-78"/>
              </a:rPr>
              <a:t>میزان سزارین را افزایش نمی دهد.</a:t>
            </a:r>
            <a:endParaRPr lang="fa-IR" sz="2400" dirty="0">
              <a:solidFill>
                <a:prstClr val="black"/>
              </a:solidFill>
              <a:cs typeface="B Nazanin" pitchFamily="2" charset="-78"/>
            </a:endParaRPr>
          </a:p>
          <a:p>
            <a:pPr lvl="0" algn="r" rtl="1">
              <a:buFont typeface="Wingdings" pitchFamily="2" charset="2"/>
              <a:buChar char="Ø"/>
            </a:pPr>
            <a:endParaRPr lang="en-US" sz="2400" dirty="0">
              <a:solidFill>
                <a:prstClr val="black"/>
              </a:solidFill>
              <a:cs typeface="B Nazanin" pitchFamily="2" charset="-78"/>
            </a:endParaRPr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r>
              <a:rPr lang="fa-IR" smtClean="0"/>
              <a:t>/</a:t>
            </a:r>
            <a:r>
              <a:rPr lang="en-US" smtClean="0"/>
              <a:t>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4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418" y="304800"/>
            <a:ext cx="8686800" cy="1143000"/>
          </a:xfrm>
        </p:spPr>
        <p:txBody>
          <a:bodyPr>
            <a:normAutofit/>
          </a:bodyPr>
          <a:lstStyle/>
          <a:p>
            <a:r>
              <a:rPr lang="fa-IR" sz="2800" b="1" dirty="0" smtClean="0">
                <a:cs typeface="B Nazanin" pitchFamily="2" charset="-78"/>
              </a:rPr>
              <a:t>اثر اپیدورال بر میزان</a:t>
            </a:r>
            <a:r>
              <a:rPr lang="fa-IR" sz="2800" b="1" dirty="0">
                <a:cs typeface="B Nazanin" pitchFamily="2" charset="-78"/>
              </a:rPr>
              <a:t> </a:t>
            </a:r>
            <a:r>
              <a:rPr lang="fa-IR" sz="2800" dirty="0" smtClean="0">
                <a:cs typeface="B Nazanin" pitchFamily="2" charset="-78"/>
              </a:rPr>
              <a:t/>
            </a:r>
            <a:br>
              <a:rPr lang="fa-IR" sz="2800" dirty="0" smtClean="0">
                <a:cs typeface="B Nazanin" pitchFamily="2" charset="-78"/>
              </a:rPr>
            </a:br>
            <a:r>
              <a:rPr lang="fa-IR" sz="2800" b="1" dirty="0" smtClean="0">
                <a:cs typeface="B Nazanin" pitchFamily="2" charset="-78"/>
              </a:rPr>
              <a:t>استفاده از ابزار</a:t>
            </a:r>
            <a:endParaRPr lang="en-US" sz="2800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2" y="1752600"/>
            <a:ext cx="8894618" cy="5287964"/>
          </a:xfrm>
        </p:spPr>
        <p:txBody>
          <a:bodyPr>
            <a:norm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در برخی مطالعات سیستماتیک</a:t>
            </a:r>
            <a:r>
              <a:rPr lang="en-US" sz="2400" dirty="0" smtClean="0">
                <a:cs typeface="B Nazanin" pitchFamily="2" charset="-78"/>
              </a:rPr>
              <a:t> </a:t>
            </a:r>
            <a:r>
              <a:rPr lang="fa-IR" sz="2400" dirty="0" smtClean="0">
                <a:cs typeface="B Nazanin" pitchFamily="2" charset="-78"/>
              </a:rPr>
              <a:t>(</a:t>
            </a:r>
            <a:r>
              <a:rPr lang="en-US" sz="2400" dirty="0" smtClean="0">
                <a:cs typeface="B Nazanin" pitchFamily="2" charset="-78"/>
              </a:rPr>
              <a:t>RCT</a:t>
            </a:r>
            <a:r>
              <a:rPr lang="fa-IR" sz="2400" dirty="0" smtClean="0">
                <a:cs typeface="B Nazanin" pitchFamily="2" charset="-78"/>
              </a:rPr>
              <a:t>) در مقایسه اپیدورال با اپیوئید سیستمیک : </a:t>
            </a:r>
          </a:p>
          <a:p>
            <a:pPr lvl="2" indent="-342900" algn="r" rtl="1"/>
            <a:r>
              <a:rPr lang="fa-IR" sz="2200" dirty="0" smtClean="0">
                <a:cs typeface="B Nazanin" pitchFamily="2" charset="-78"/>
              </a:rPr>
              <a:t>اپیدورال با افزایش ریسک زایمان با ابزار گزارش شده است</a:t>
            </a:r>
            <a:r>
              <a:rPr lang="fa-IR" sz="2200" dirty="0">
                <a:cs typeface="B Nazanin" pitchFamily="2" charset="-78"/>
              </a:rPr>
              <a:t>. (علت نامشخص، </a:t>
            </a:r>
            <a:r>
              <a:rPr lang="fa-IR" sz="2200" dirty="0" smtClean="0">
                <a:cs typeface="B Nazanin" pitchFamily="2" charset="-78"/>
              </a:rPr>
              <a:t>علت </a:t>
            </a:r>
            <a:r>
              <a:rPr lang="fa-IR" sz="2200" dirty="0">
                <a:cs typeface="B Nazanin" pitchFamily="2" charset="-78"/>
              </a:rPr>
              <a:t>احتمالی: شلی عضلات جدار شکم)</a:t>
            </a:r>
          </a:p>
          <a:p>
            <a:pPr lvl="2" indent="-342900" algn="r" rtl="1"/>
            <a:r>
              <a:rPr lang="fa-IR" sz="2200" dirty="0">
                <a:cs typeface="B Nazanin" pitchFamily="2" charset="-78"/>
              </a:rPr>
              <a:t> این افزایش اثرسوئی بر </a:t>
            </a:r>
            <a:r>
              <a:rPr lang="en-US" sz="2200" dirty="0">
                <a:cs typeface="B Nazanin" pitchFamily="2" charset="-78"/>
              </a:rPr>
              <a:t>outcome</a:t>
            </a:r>
            <a:r>
              <a:rPr lang="fa-IR" sz="2200" dirty="0">
                <a:cs typeface="B Nazanin" pitchFamily="2" charset="-78"/>
              </a:rPr>
              <a:t> نوزادی نداشت</a:t>
            </a:r>
            <a:r>
              <a:rPr lang="fa-IR" sz="2200" dirty="0" smtClean="0">
                <a:cs typeface="B Nazanin" pitchFamily="2" charset="-78"/>
              </a:rPr>
              <a:t>.</a:t>
            </a:r>
            <a:endParaRPr lang="en-US" sz="2200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endParaRPr lang="fa-IR" sz="2400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سایر مطالعات اخیر: </a:t>
            </a:r>
          </a:p>
          <a:p>
            <a:pPr lvl="1" algn="r" rtl="1">
              <a:buFont typeface="Arial" pitchFamily="34" charset="0"/>
              <a:buChar char="•"/>
            </a:pPr>
            <a:r>
              <a:rPr lang="fa-IR" sz="2200" b="1" dirty="0" smtClean="0">
                <a:solidFill>
                  <a:schemeClr val="accent6">
                    <a:lumMod val="75000"/>
                  </a:schemeClr>
                </a:solidFill>
                <a:cs typeface="B Nazanin" pitchFamily="2" charset="-78"/>
              </a:rPr>
              <a:t>اپیدورال، میزان </a:t>
            </a:r>
            <a:r>
              <a:rPr lang="fa-IR" sz="2200" b="1" dirty="0">
                <a:solidFill>
                  <a:schemeClr val="accent6">
                    <a:lumMod val="75000"/>
                  </a:schemeClr>
                </a:solidFill>
                <a:cs typeface="B Nazanin" pitchFamily="2" charset="-78"/>
              </a:rPr>
              <a:t>زایمان با </a:t>
            </a:r>
            <a:r>
              <a:rPr lang="fa-IR" sz="2200" b="1" dirty="0" smtClean="0">
                <a:solidFill>
                  <a:schemeClr val="accent6">
                    <a:lumMod val="75000"/>
                  </a:schemeClr>
                </a:solidFill>
                <a:cs typeface="B Nazanin" pitchFamily="2" charset="-78"/>
              </a:rPr>
              <a:t>ابزار را افزایش نمی دهد.</a:t>
            </a:r>
          </a:p>
          <a:p>
            <a:pPr lvl="1" algn="r" rtl="1">
              <a:buFont typeface="Arial" pitchFamily="34" charset="0"/>
              <a:buChar char="•"/>
            </a:pPr>
            <a:r>
              <a:rPr lang="fa-IR" sz="2200" dirty="0" smtClean="0">
                <a:cs typeface="B Nazanin" pitchFamily="2" charset="-78"/>
              </a:rPr>
              <a:t>علی رغم افزایش 5 برابری میزان اپیدورال در </a:t>
            </a:r>
            <a:r>
              <a:rPr lang="en-US" sz="2200" dirty="0">
                <a:solidFill>
                  <a:prstClr val="black"/>
                </a:solidFill>
                <a:latin typeface="Corbel"/>
                <a:cs typeface="+mj-cs"/>
              </a:rPr>
              <a:t>National Maternity Hospital in </a:t>
            </a:r>
            <a:r>
              <a:rPr lang="en-US" sz="2200" dirty="0" smtClean="0">
                <a:solidFill>
                  <a:prstClr val="black"/>
                </a:solidFill>
                <a:latin typeface="Corbel"/>
                <a:cs typeface="+mj-cs"/>
              </a:rPr>
              <a:t>Dublin</a:t>
            </a:r>
            <a:r>
              <a:rPr lang="fa-IR" sz="2200" b="1" dirty="0" smtClean="0">
                <a:solidFill>
                  <a:prstClr val="black"/>
                </a:solidFill>
                <a:latin typeface="Corbel"/>
                <a:cs typeface="+mj-cs"/>
              </a:rPr>
              <a:t> </a:t>
            </a:r>
            <a:r>
              <a:rPr lang="fa-IR" sz="2200" b="1" dirty="0">
                <a:solidFill>
                  <a:schemeClr val="accent6">
                    <a:lumMod val="75000"/>
                  </a:schemeClr>
                </a:solidFill>
                <a:cs typeface="B Nazanin" pitchFamily="2" charset="-78"/>
              </a:rPr>
              <a:t>میزان زایمان با استفاده از ابزار افزایش نداشت</a:t>
            </a:r>
            <a:r>
              <a:rPr lang="fa-IR" sz="2200" b="1" dirty="0" smtClean="0">
                <a:solidFill>
                  <a:schemeClr val="accent6">
                    <a:lumMod val="75000"/>
                  </a:schemeClr>
                </a:solidFill>
                <a:cs typeface="B Nazanin" pitchFamily="2" charset="-78"/>
              </a:rPr>
              <a:t>.</a:t>
            </a:r>
          </a:p>
          <a:p>
            <a:pPr lvl="1" algn="r" rtl="1">
              <a:buFont typeface="Arial" pitchFamily="34" charset="0"/>
              <a:buChar char="•"/>
            </a:pPr>
            <a:r>
              <a:rPr lang="fa-IR" sz="2200" dirty="0" smtClean="0">
                <a:cs typeface="B Nazanin" pitchFamily="2" charset="-78"/>
              </a:rPr>
              <a:t>علی رغم افزایش میزان اپیدورال از 1% به 80% در 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Tripler Army 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Hospital</a:t>
            </a:r>
            <a:r>
              <a:rPr lang="fa-IR" sz="2200" dirty="0" smtClean="0">
                <a:solidFill>
                  <a:prstClr val="black"/>
                </a:solidFill>
                <a:latin typeface="Corbel"/>
                <a:cs typeface="+mj-cs"/>
              </a:rPr>
              <a:t>، </a:t>
            </a:r>
            <a:r>
              <a:rPr lang="fa-IR" sz="2200" b="1" dirty="0">
                <a:solidFill>
                  <a:schemeClr val="accent6">
                    <a:lumMod val="75000"/>
                  </a:schemeClr>
                </a:solidFill>
                <a:cs typeface="B Nazanin" pitchFamily="2" charset="-78"/>
              </a:rPr>
              <a:t>میزان زایمان با استفاده از ابزار افزایش </a:t>
            </a:r>
            <a:r>
              <a:rPr lang="fa-IR" sz="2200" b="1" dirty="0" smtClean="0">
                <a:solidFill>
                  <a:schemeClr val="accent6">
                    <a:lumMod val="75000"/>
                  </a:schemeClr>
                </a:solidFill>
                <a:cs typeface="B Nazanin" pitchFamily="2" charset="-78"/>
              </a:rPr>
              <a:t>نداشت</a:t>
            </a:r>
            <a:r>
              <a:rPr lang="fa-IR" sz="2200" b="1" dirty="0" smtClean="0">
                <a:solidFill>
                  <a:schemeClr val="accent6">
                    <a:lumMod val="75000"/>
                  </a:schemeClr>
                </a:solidFill>
                <a:latin typeface="Corbel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11.1% versus 11.9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%)</a:t>
            </a:r>
            <a:r>
              <a:rPr lang="fa-IR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fa-IR" sz="2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rtl="1"/>
            <a:endParaRPr lang="fa-IR" sz="2000" b="1" dirty="0">
              <a:solidFill>
                <a:prstClr val="black"/>
              </a:solidFill>
              <a:latin typeface="Corbel"/>
              <a:cs typeface="+mj-cs"/>
            </a:endParaRPr>
          </a:p>
          <a:p>
            <a:pPr algn="r" rtl="1"/>
            <a:endParaRPr lang="fa-IR" dirty="0" smtClean="0"/>
          </a:p>
          <a:p>
            <a:pPr algn="r" rtl="1"/>
            <a:endParaRPr lang="en-US" dirty="0"/>
          </a:p>
        </p:txBody>
      </p:sp>
      <p:pic>
        <p:nvPicPr>
          <p:cNvPr id="1027" name="Picture 3" descr="G:\Baz amoozi\New folder\New Folder (9)\pic\image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2964873" cy="165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Baz amoozi\New folder\New Folder (9)\pic\vacuum-and-force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13855"/>
            <a:ext cx="3179618" cy="165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r>
              <a:rPr lang="fa-IR" smtClean="0"/>
              <a:t>/</a:t>
            </a:r>
            <a:r>
              <a:rPr lang="en-US" smtClean="0"/>
              <a:t>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39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fa-IR" sz="2800" b="1" dirty="0">
                <a:solidFill>
                  <a:prstClr val="black"/>
                </a:solidFill>
                <a:cs typeface="B Nazanin" pitchFamily="2" charset="-78"/>
              </a:rPr>
              <a:t>اثر اپیدورال بر میزان استفاده از ابزار حین زایمان</a:t>
            </a:r>
            <a:endParaRPr lang="en-US" sz="3600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567737" cy="4906964"/>
          </a:xfrm>
        </p:spPr>
        <p:txBody>
          <a:bodyPr>
            <a:normAutofit/>
          </a:bodyPr>
          <a:lstStyle/>
          <a:p>
            <a:pPr algn="just" rtl="1">
              <a:buFont typeface="Wingdings" pitchFamily="2" charset="2"/>
              <a:buChar char="Ø"/>
            </a:pPr>
            <a:r>
              <a:rPr lang="fa-IR" sz="2800" dirty="0" smtClean="0">
                <a:cs typeface="B Nazanin" pitchFamily="2" charset="-78"/>
              </a:rPr>
              <a:t>خلاصه: شواهد </a:t>
            </a:r>
            <a:r>
              <a:rPr lang="fa-IR" sz="2800" b="1" dirty="0">
                <a:solidFill>
                  <a:schemeClr val="accent6">
                    <a:lumMod val="75000"/>
                  </a:schemeClr>
                </a:solidFill>
                <a:cs typeface="B Nazanin" pitchFamily="2" charset="-78"/>
              </a:rPr>
              <a:t>متناقضی</a:t>
            </a:r>
            <a:r>
              <a:rPr lang="fa-IR" sz="2800" dirty="0">
                <a:cs typeface="B Nazanin" pitchFamily="2" charset="-78"/>
              </a:rPr>
              <a:t> از تاثیر اپیدورال بر استفاده از ابزار وجود دارد</a:t>
            </a:r>
            <a:r>
              <a:rPr lang="fa-IR" sz="2800" dirty="0" smtClean="0">
                <a:cs typeface="B Nazanin" pitchFamily="2" charset="-78"/>
              </a:rPr>
              <a:t>.</a:t>
            </a:r>
          </a:p>
          <a:p>
            <a:pPr algn="just" rtl="1">
              <a:buFont typeface="Wingdings" pitchFamily="2" charset="2"/>
              <a:buChar char="Ø"/>
            </a:pPr>
            <a:r>
              <a:rPr lang="fa-IR" sz="2800" dirty="0" smtClean="0">
                <a:cs typeface="B Nazanin" pitchFamily="2" charset="-78"/>
              </a:rPr>
              <a:t>پیشنهادات:</a:t>
            </a:r>
          </a:p>
          <a:p>
            <a:pPr lvl="1" algn="just" rtl="1">
              <a:buFont typeface="Arial" pitchFamily="34" charset="0"/>
              <a:buChar char="•"/>
            </a:pPr>
            <a:r>
              <a:rPr lang="fa-IR" sz="2400" dirty="0" smtClean="0">
                <a:cs typeface="B Nazanin" pitchFamily="2" charset="-78"/>
              </a:rPr>
              <a:t> </a:t>
            </a:r>
            <a:r>
              <a:rPr lang="fa-IR" sz="2400" dirty="0">
                <a:cs typeface="B Nazanin" pitchFamily="2" charset="-78"/>
              </a:rPr>
              <a:t>یک روش بی دردی با دوز و غلظت و روش ثابت برای همه زایمان ها نتایج یکسان ندارد و ایجاد </a:t>
            </a:r>
            <a:r>
              <a:rPr lang="fa-IR" sz="2400" dirty="0" smtClean="0">
                <a:cs typeface="B Nazanin" pitchFamily="2" charset="-78"/>
              </a:rPr>
              <a:t>تعادل بین </a:t>
            </a:r>
            <a:r>
              <a:rPr lang="fa-IR" sz="2400" dirty="0">
                <a:cs typeface="B Nazanin" pitchFamily="2" charset="-78"/>
              </a:rPr>
              <a:t>آنالژزی ماکزیمم همراه با استفاده کم از ابزار یک هنر است و نیاز </a:t>
            </a:r>
            <a:r>
              <a:rPr lang="fa-IR" sz="2400" dirty="0" smtClean="0">
                <a:cs typeface="B Nazanin" pitchFamily="2" charset="-78"/>
              </a:rPr>
              <a:t>به دانش و </a:t>
            </a:r>
            <a:r>
              <a:rPr lang="fa-IR" sz="2400" dirty="0">
                <a:cs typeface="B Nazanin" pitchFamily="2" charset="-78"/>
              </a:rPr>
              <a:t>اداره متخصص </a:t>
            </a:r>
            <a:r>
              <a:rPr lang="fa-IR" sz="2400" dirty="0" smtClean="0">
                <a:cs typeface="B Nazanin" pitchFamily="2" charset="-78"/>
              </a:rPr>
              <a:t>بیهوشی با توجه به نیازهای </a:t>
            </a:r>
            <a:r>
              <a:rPr lang="fa-IR" sz="2400" dirty="0">
                <a:cs typeface="B Nazanin" pitchFamily="2" charset="-78"/>
              </a:rPr>
              <a:t>بیمار دارد</a:t>
            </a:r>
            <a:r>
              <a:rPr lang="fa-IR" sz="2400" dirty="0" smtClean="0">
                <a:cs typeface="B Nazanin" pitchFamily="2" charset="-78"/>
              </a:rPr>
              <a:t>.</a:t>
            </a:r>
          </a:p>
          <a:p>
            <a:pPr lvl="1" algn="just" rtl="1">
              <a:buFont typeface="Arial" pitchFamily="34" charset="0"/>
              <a:buChar char="•"/>
            </a:pPr>
            <a:endParaRPr lang="fa-IR" sz="2400" dirty="0" smtClean="0">
              <a:cs typeface="B Nazanin" pitchFamily="2" charset="-78"/>
            </a:endParaRPr>
          </a:p>
          <a:p>
            <a:pPr lvl="1" algn="just" rtl="1">
              <a:buFont typeface="Arial" pitchFamily="34" charset="0"/>
              <a:buChar char="•"/>
            </a:pPr>
            <a:r>
              <a:rPr lang="fa-IR" sz="2400" dirty="0" smtClean="0">
                <a:cs typeface="B Nazanin" pitchFamily="2" charset="-78"/>
              </a:rPr>
              <a:t>مناسب ترین تکنیک: استفاده از </a:t>
            </a:r>
            <a:r>
              <a:rPr lang="en-US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PCEA</a:t>
            </a:r>
            <a:r>
              <a:rPr lang="fa-IR" sz="2400" dirty="0" smtClean="0">
                <a:solidFill>
                  <a:prstClr val="black"/>
                </a:solidFill>
                <a:latin typeface="Corbel"/>
                <a:cs typeface="B Nazanin" pitchFamily="2" charset="-78"/>
              </a:rPr>
              <a:t> با انفوزیون زمینه ای </a:t>
            </a:r>
            <a:r>
              <a:rPr lang="en-US" sz="2400" dirty="0" smtClean="0">
                <a:solidFill>
                  <a:prstClr val="black"/>
                </a:solidFill>
                <a:latin typeface="Corbel"/>
                <a:cs typeface="B Nazanin" pitchFamily="2" charset="-78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low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dose</a:t>
            </a:r>
            <a:r>
              <a:rPr lang="fa-IR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ml/h</a:t>
            </a:r>
            <a:r>
              <a:rPr lang="fa-IR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8-4)</a:t>
            </a:r>
            <a:r>
              <a:rPr lang="fa-IR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400" dirty="0" smtClean="0">
                <a:solidFill>
                  <a:prstClr val="black"/>
                </a:solidFill>
                <a:latin typeface="Corbel"/>
                <a:cs typeface="B Nazanin" pitchFamily="2" charset="-78"/>
              </a:rPr>
              <a:t>بی حس کننده موضعی رقیق شده +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opioid</a:t>
            </a:r>
            <a:endParaRPr lang="fa-IR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1"/>
            <a:endParaRPr lang="fa-IR" dirty="0">
              <a:cs typeface="B Nazanin" pitchFamily="2" charset="-78"/>
            </a:endParaRPr>
          </a:p>
          <a:p>
            <a:pPr algn="r" rtl="1"/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08"/>
            <a:ext cx="2895600" cy="2182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r>
              <a:rPr lang="fa-IR" smtClean="0"/>
              <a:t>/</a:t>
            </a:r>
            <a:r>
              <a:rPr lang="en-US" smtClean="0"/>
              <a:t>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46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r>
              <a:rPr lang="fa-IR" sz="2800" b="1" dirty="0" smtClean="0">
                <a:cs typeface="B Nazanin" pitchFamily="2" charset="-78"/>
              </a:rPr>
              <a:t>تاثیر نوع آنالژزی نوراگزیال  برنتیجه زایمان</a:t>
            </a:r>
            <a:r>
              <a:rPr lang="en-US" sz="2800" b="1" dirty="0">
                <a:cs typeface="B Nazanin" pitchFamily="2" charset="-78"/>
              </a:rPr>
              <a:t/>
            </a:r>
            <a:br>
              <a:rPr lang="en-US" sz="2800" b="1" dirty="0">
                <a:cs typeface="B Nazanin" pitchFamily="2" charset="-78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(CSEA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EA)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15400" cy="5562600"/>
          </a:xfrm>
        </p:spPr>
        <p:txBody>
          <a:bodyPr>
            <a:no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CSEA</a:t>
            </a:r>
            <a:r>
              <a:rPr lang="en-US" sz="2000" dirty="0" smtClean="0">
                <a:cs typeface="B Nazanin" pitchFamily="2" charset="-78"/>
              </a:rPr>
              <a:t> </a:t>
            </a:r>
            <a:r>
              <a:rPr lang="fa-IR" sz="2000" dirty="0" smtClean="0">
                <a:cs typeface="B Nazanin" pitchFamily="2" charset="-78"/>
              </a:rPr>
              <a:t> اخیرا محبوب شده است که مزایای آن شروع سریعتر بی دردی نسبت به اپیدورال تنها می باشد.</a:t>
            </a:r>
          </a:p>
          <a:p>
            <a:pPr algn="r" rtl="1">
              <a:buFont typeface="Wingdings" pitchFamily="2" charset="2"/>
              <a:buChar char="Ø"/>
            </a:pPr>
            <a:endParaRPr lang="en-US" sz="2000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en-US" sz="2200" dirty="0" err="1" smtClean="0">
                <a:cs typeface="+mj-cs"/>
              </a:rPr>
              <a:t>Tsen</a:t>
            </a:r>
            <a:r>
              <a:rPr lang="en-US" sz="2200" dirty="0" smtClean="0">
                <a:cs typeface="+mj-cs"/>
              </a:rPr>
              <a:t> et al. </a:t>
            </a:r>
            <a:r>
              <a:rPr lang="fa-IR" sz="2200" dirty="0" smtClean="0">
                <a:cs typeface="+mj-cs"/>
              </a:rPr>
              <a:t> </a:t>
            </a:r>
            <a:r>
              <a:rPr lang="fa-IR" sz="2200" dirty="0" smtClean="0">
                <a:cs typeface="B Nazanin" pitchFamily="2" charset="-78"/>
              </a:rPr>
              <a:t>در مطالعه ای نتیجه گرفت که سرعت دیلاتاسیون سرویکس در روش </a:t>
            </a:r>
            <a:r>
              <a:rPr lang="en-US" sz="2200" dirty="0" smtClean="0">
                <a:cs typeface="B Nazanin" pitchFamily="2" charset="-78"/>
              </a:rPr>
              <a:t>CSEA</a:t>
            </a:r>
            <a:r>
              <a:rPr lang="fa-IR" sz="2200" dirty="0" smtClean="0">
                <a:cs typeface="B Nazanin" pitchFamily="2" charset="-78"/>
              </a:rPr>
              <a:t> سریعتر است.</a:t>
            </a:r>
          </a:p>
          <a:p>
            <a:pPr algn="r" rtl="1">
              <a:buFont typeface="Wingdings" pitchFamily="2" charset="2"/>
              <a:buChar char="Ø"/>
            </a:pPr>
            <a:endParaRPr lang="fa-IR" sz="2000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sz="2000" dirty="0" smtClean="0">
                <a:cs typeface="B Nazanin" pitchFamily="2" charset="-78"/>
              </a:rPr>
              <a:t>مطالعه </a:t>
            </a:r>
            <a:r>
              <a:rPr lang="en-US" sz="2000" dirty="0" err="1" smtClean="0">
                <a:cs typeface="B Nazanin" pitchFamily="2" charset="-78"/>
              </a:rPr>
              <a:t>Commet</a:t>
            </a:r>
            <a:r>
              <a:rPr lang="fa-IR" sz="2000" dirty="0" smtClean="0">
                <a:cs typeface="B Nazanin" pitchFamily="2" charset="-78"/>
              </a:rPr>
              <a:t>: 1000 مورد زایمان در سه گروه:</a:t>
            </a:r>
          </a:p>
          <a:p>
            <a:pPr marL="857250" lvl="2" indent="0" algn="r" rtl="1">
              <a:buNone/>
            </a:pPr>
            <a:r>
              <a:rPr lang="fa-IR" sz="1600" dirty="0" smtClean="0">
                <a:cs typeface="B Nazanin" pitchFamily="2" charset="-78"/>
              </a:rPr>
              <a:t>1- اپیدورال سنتی(بولوس متناوب مارکائین0.25%)</a:t>
            </a:r>
          </a:p>
          <a:p>
            <a:pPr marL="857250" lvl="2" indent="0" algn="r" rtl="1">
              <a:buNone/>
            </a:pPr>
            <a:r>
              <a:rPr lang="fa-IR" sz="1600" dirty="0" smtClean="0">
                <a:cs typeface="B Nazanin" pitchFamily="2" charset="-78"/>
              </a:rPr>
              <a:t>2- اپیدورال لودوز(انفوزیون مداوم مارکائین 0.1%+ فنتانیل) </a:t>
            </a:r>
          </a:p>
          <a:p>
            <a:pPr marL="857250" lvl="2" indent="0" algn="r" rtl="1">
              <a:buNone/>
            </a:pPr>
            <a:r>
              <a:rPr lang="fa-IR" sz="1600" dirty="0" smtClean="0">
                <a:cs typeface="B Nazanin" pitchFamily="2" charset="-78"/>
              </a:rPr>
              <a:t>3- گروه </a:t>
            </a:r>
            <a:r>
              <a:rPr lang="en-US" sz="1600" dirty="0" smtClean="0">
                <a:cs typeface="B Nazanin" pitchFamily="2" charset="-78"/>
              </a:rPr>
              <a:t>CSEA</a:t>
            </a:r>
            <a:r>
              <a:rPr lang="fa-IR" sz="1600" dirty="0" smtClean="0">
                <a:cs typeface="B Nazanin" pitchFamily="2" charset="-78"/>
              </a:rPr>
              <a:t> لودوز</a:t>
            </a:r>
          </a:p>
          <a:p>
            <a:pPr marL="400050" lvl="1" indent="0" algn="r" rtl="1">
              <a:buNone/>
            </a:pPr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نتایج:</a:t>
            </a:r>
            <a:r>
              <a:rPr lang="fa-IR" sz="2000" dirty="0" smtClean="0">
                <a:cs typeface="B Nazanin" pitchFamily="2" charset="-78"/>
              </a:rPr>
              <a:t> </a:t>
            </a:r>
            <a:r>
              <a:rPr lang="fa-IR" sz="2200" dirty="0" smtClean="0">
                <a:cs typeface="B Nazanin" pitchFamily="2" charset="-78"/>
              </a:rPr>
              <a:t>در دو گروه 2و 3 میزان استفاده از ابزار کمتر بود ولی بین گروه 2 و 3 تفاوتی نداشت.</a:t>
            </a:r>
          </a:p>
          <a:p>
            <a:pPr marL="400050" lvl="1" indent="0" algn="r" rtl="1">
              <a:buNone/>
            </a:pPr>
            <a:r>
              <a:rPr lang="fa-IR" sz="2200" dirty="0" smtClean="0">
                <a:cs typeface="B Nazanin" pitchFamily="2" charset="-78"/>
              </a:rPr>
              <a:t>	میزان سزارین و مدت لیبر در هر سه گروه یکسان بود.</a:t>
            </a:r>
          </a:p>
          <a:p>
            <a:pPr marL="400050" lvl="1" indent="0" algn="r" rtl="1">
              <a:buNone/>
            </a:pPr>
            <a:endParaRPr lang="fa-IR" sz="2000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sz="2200" dirty="0" smtClean="0">
                <a:cs typeface="B Nazanin" pitchFamily="2" charset="-78"/>
              </a:rPr>
              <a:t>دوز بالای دارو و میزان  بیشتر بلوک موتور اثرات جانبی قابل توجهی بر نتیجه زایمان دارد.</a:t>
            </a:r>
          </a:p>
          <a:p>
            <a:pPr marL="742950" lvl="2" indent="-342900" algn="r" rtl="1"/>
            <a:r>
              <a:rPr lang="fa-IR" sz="1800" dirty="0">
                <a:cs typeface="B Nazanin" pitchFamily="2" charset="-78"/>
              </a:rPr>
              <a:t>بلوک موتور خطر  </a:t>
            </a:r>
            <a:r>
              <a:rPr lang="en-US" sz="1800" dirty="0" err="1">
                <a:cs typeface="B Nazanin" pitchFamily="2" charset="-78"/>
              </a:rPr>
              <a:t>malrotation</a:t>
            </a:r>
            <a:r>
              <a:rPr lang="fa-IR" sz="1800" dirty="0">
                <a:cs typeface="B Nazanin" pitchFamily="2" charset="-78"/>
              </a:rPr>
              <a:t> ورتکس جنین را افزایش می دهد. </a:t>
            </a:r>
            <a:endParaRPr lang="fa-IR" sz="1800" dirty="0" smtClean="0">
              <a:cs typeface="B Nazanin" pitchFamily="2" charset="-78"/>
            </a:endParaRPr>
          </a:p>
          <a:p>
            <a:pPr lvl="1" algn="r" rtl="1">
              <a:buFont typeface="Arial" pitchFamily="34" charset="0"/>
              <a:buChar char="•"/>
            </a:pPr>
            <a:r>
              <a:rPr lang="fa-IR" sz="1800" dirty="0" smtClean="0">
                <a:cs typeface="B Nazanin" pitchFamily="2" charset="-78"/>
              </a:rPr>
              <a:t>مارکائین 0.25% در مقایسه با 0.125% تفاوت قابل توجهی داشته ولی 0.125 با 0.0625 تفاوتی ندارد.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r>
              <a:rPr lang="fa-IR" smtClean="0"/>
              <a:t>/</a:t>
            </a:r>
            <a:r>
              <a:rPr lang="en-US" smtClean="0"/>
              <a:t>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43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fa-IR" sz="3600" b="1" dirty="0" smtClean="0">
                <a:cs typeface="B Nazanin" pitchFamily="2" charset="-78"/>
              </a:rPr>
              <a:t>سایر اثرات اپیدورال در لیبر</a:t>
            </a:r>
            <a:endParaRPr lang="en-US" sz="3600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638800"/>
          </a:xfrm>
        </p:spPr>
        <p:txBody>
          <a:bodyPr>
            <a:normAutofit fontScale="85000" lnSpcReduction="20000"/>
          </a:bodyPr>
          <a:lstStyle/>
          <a:p>
            <a:pPr algn="r" rtl="1">
              <a:buFont typeface="Wingdings" pitchFamily="2" charset="2"/>
              <a:buChar char="Ø"/>
            </a:pPr>
            <a:r>
              <a:rPr lang="fa-IR" dirty="0" smtClean="0">
                <a:cs typeface="B Nazanin" pitchFamily="2" charset="-78"/>
              </a:rPr>
              <a:t>افزایش درجه حرارت مادر:</a:t>
            </a:r>
          </a:p>
          <a:p>
            <a:pPr lvl="1" algn="r" rtl="1">
              <a:lnSpc>
                <a:spcPct val="120000"/>
              </a:lnSpc>
              <a:buFont typeface="Arial" pitchFamily="34" charset="0"/>
              <a:buChar char="•"/>
            </a:pPr>
            <a:r>
              <a:rPr lang="fa-IR" sz="3100" dirty="0" smtClean="0">
                <a:cs typeface="B Nazanin" pitchFamily="2" charset="-78"/>
              </a:rPr>
              <a:t>به ویژه در زنانی که لرز دارند.</a:t>
            </a:r>
          </a:p>
          <a:p>
            <a:pPr lvl="1" algn="r" rtl="1">
              <a:lnSpc>
                <a:spcPct val="120000"/>
              </a:lnSpc>
              <a:buFont typeface="Arial" pitchFamily="34" charset="0"/>
              <a:buChar char="•"/>
            </a:pPr>
            <a:r>
              <a:rPr lang="fa-IR" sz="3100" dirty="0" smtClean="0">
                <a:cs typeface="B Nazanin" pitchFamily="2" charset="-78"/>
              </a:rPr>
              <a:t>افزایش دما با طول مدت آنالژزی لیبر نسبت مستقیم دارد (</a:t>
            </a:r>
            <a:r>
              <a:rPr lang="fa-IR" sz="2600" dirty="0" smtClean="0">
                <a:cs typeface="B Nazanin" pitchFamily="2" charset="-78"/>
              </a:rPr>
              <a:t>وجود کاتتر اپیدورال </a:t>
            </a:r>
            <a:r>
              <a:rPr lang="fa-IR" sz="2600" dirty="0">
                <a:cs typeface="B Nazanin" pitchFamily="2" charset="-78"/>
              </a:rPr>
              <a:t>برای مدت بیش از </a:t>
            </a:r>
            <a:r>
              <a:rPr lang="fa-IR" sz="2600" dirty="0" smtClean="0">
                <a:cs typeface="B Nazanin" pitchFamily="2" charset="-78"/>
              </a:rPr>
              <a:t>5 ساعت</a:t>
            </a:r>
            <a:r>
              <a:rPr lang="fa-IR" sz="3100" dirty="0" smtClean="0">
                <a:cs typeface="B Nazanin" pitchFamily="2" charset="-78"/>
              </a:rPr>
              <a:t>)</a:t>
            </a:r>
          </a:p>
          <a:p>
            <a:pPr lvl="1" algn="r" rtl="1">
              <a:lnSpc>
                <a:spcPct val="120000"/>
              </a:lnSpc>
              <a:buFont typeface="Arial" pitchFamily="34" charset="0"/>
              <a:buChar char="•"/>
            </a:pPr>
            <a:r>
              <a:rPr lang="fa-IR" sz="3100" dirty="0" smtClean="0">
                <a:cs typeface="B Nazanin" pitchFamily="2" charset="-78"/>
              </a:rPr>
              <a:t> ولی همراه با افزایش عفونت مادر یا نوزاد نبوده است</a:t>
            </a:r>
            <a:r>
              <a:rPr lang="fa-IR" dirty="0" smtClean="0">
                <a:cs typeface="B Nazanin" pitchFamily="2" charset="-78"/>
              </a:rPr>
              <a:t>.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dirty="0" smtClean="0">
                <a:cs typeface="B Nazanin" pitchFamily="2" charset="-78"/>
              </a:rPr>
              <a:t>کمردرد بعد از زایمان را افزایش نمی دهد. </a:t>
            </a:r>
          </a:p>
          <a:p>
            <a:pPr lvl="1" algn="r" rtl="1">
              <a:buFont typeface="Arial" pitchFamily="34" charset="0"/>
              <a:buChar char="•"/>
            </a:pPr>
            <a:r>
              <a:rPr lang="fa-IR" dirty="0" smtClean="0">
                <a:cs typeface="B Nazanin" pitchFamily="2" charset="-78"/>
              </a:rPr>
              <a:t>علت کمردرد بعد از زایمان: درد موسکولواسکلتال به علت </a:t>
            </a:r>
            <a:r>
              <a:rPr lang="en-US" dirty="0" smtClean="0">
                <a:cs typeface="B Nazanin" pitchFamily="2" charset="-78"/>
              </a:rPr>
              <a:t>pushing </a:t>
            </a:r>
            <a:r>
              <a:rPr lang="fa-IR" dirty="0" smtClean="0">
                <a:cs typeface="B Nazanin" pitchFamily="2" charset="-78"/>
              </a:rPr>
              <a:t> در استیج 2</a:t>
            </a:r>
          </a:p>
          <a:p>
            <a:pPr lvl="1" algn="r" rtl="1">
              <a:buFont typeface="Arial" pitchFamily="34" charset="0"/>
              <a:buChar char="•"/>
            </a:pPr>
            <a:endParaRPr lang="fa-IR" dirty="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dirty="0" smtClean="0">
                <a:cs typeface="B Nazanin" pitchFamily="2" charset="-78"/>
              </a:rPr>
              <a:t>ارتباط ضعیف </a:t>
            </a:r>
            <a:r>
              <a:rPr lang="fa-IR" dirty="0">
                <a:cs typeface="B Nazanin" pitchFamily="2" charset="-78"/>
              </a:rPr>
              <a:t>با بی اختیاری </a:t>
            </a:r>
            <a:r>
              <a:rPr lang="fa-IR" dirty="0" smtClean="0">
                <a:cs typeface="B Nazanin" pitchFamily="2" charset="-78"/>
              </a:rPr>
              <a:t>ادراری</a:t>
            </a:r>
            <a:endParaRPr lang="fa-IR" dirty="0">
              <a:cs typeface="B Nazanin" pitchFamily="2" charset="-78"/>
            </a:endParaRPr>
          </a:p>
          <a:p>
            <a:pPr lvl="1" algn="r" rtl="1">
              <a:buFont typeface="Arial" pitchFamily="34" charset="0"/>
              <a:buChar char="•"/>
            </a:pPr>
            <a:r>
              <a:rPr lang="fa-IR" dirty="0" smtClean="0">
                <a:cs typeface="B Nazanin" pitchFamily="2" charset="-78"/>
              </a:rPr>
              <a:t>در حالت کلی بی اختیاری ادراری در خانم هایی که جنین درشت و پاریته بالا و چاقی و استیج 2 طولانی دارند بیشتر است. زنانی که درخواست اپیدورال می کنند هم اغلب چاق تر و جنین درشت تر هستند.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dirty="0" smtClean="0">
                <a:cs typeface="B Nazanin" pitchFamily="2" charset="-78"/>
              </a:rPr>
              <a:t> در مقایسه با اپیوئیدها (مپریدین) تاثیر سوئی بر شیردهی ندارد.</a:t>
            </a:r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r>
              <a:rPr lang="fa-IR" smtClean="0"/>
              <a:t>/</a:t>
            </a:r>
            <a:r>
              <a:rPr lang="en-US" smtClean="0"/>
              <a:t>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48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1143000"/>
          </a:xfrm>
        </p:spPr>
        <p:txBody>
          <a:bodyPr>
            <a:normAutofit/>
          </a:bodyPr>
          <a:lstStyle/>
          <a:p>
            <a:r>
              <a:rPr lang="fa-IR" sz="3600" dirty="0" smtClean="0">
                <a:cs typeface="B Nazanin" pitchFamily="2" charset="-78"/>
              </a:rPr>
              <a:t>جمع بندی نهایی</a:t>
            </a:r>
            <a:endParaRPr lang="en-US" sz="3600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686800" cy="5562600"/>
          </a:xfrm>
        </p:spPr>
        <p:txBody>
          <a:bodyPr>
            <a:normAutofit/>
          </a:bodyPr>
          <a:lstStyle/>
          <a:p>
            <a:pPr lvl="0" algn="just" rtl="1">
              <a:buFont typeface="Wingdings" pitchFamily="2" charset="2"/>
              <a:buChar char="Ø"/>
            </a:pPr>
            <a:r>
              <a:rPr lang="fa-IR" sz="2800" dirty="0" smtClean="0">
                <a:solidFill>
                  <a:prstClr val="black"/>
                </a:solidFill>
                <a:cs typeface="B Nazanin" pitchFamily="2" charset="-78"/>
              </a:rPr>
              <a:t>بی دردی اپیدورال </a:t>
            </a:r>
            <a:r>
              <a:rPr lang="fa-IR" sz="2800" dirty="0">
                <a:solidFill>
                  <a:srgbClr val="FF0000"/>
                </a:solidFill>
                <a:cs typeface="B Nazanin" pitchFamily="2" charset="-78"/>
              </a:rPr>
              <a:t>اثر متغیر </a:t>
            </a:r>
            <a:r>
              <a:rPr lang="fa-IR" sz="2800" dirty="0" smtClean="0">
                <a:solidFill>
                  <a:prstClr val="black"/>
                </a:solidFill>
                <a:cs typeface="B Nazanin" pitchFamily="2" charset="-78"/>
              </a:rPr>
              <a:t>بر </a:t>
            </a:r>
            <a:r>
              <a:rPr lang="fa-IR" sz="2800" dirty="0">
                <a:solidFill>
                  <a:prstClr val="black"/>
                </a:solidFill>
                <a:cs typeface="B Nazanin" pitchFamily="2" charset="-78"/>
              </a:rPr>
              <a:t>مدت استیج اول لیبر داشته است</a:t>
            </a:r>
            <a:r>
              <a:rPr lang="en-US" sz="2800" dirty="0">
                <a:solidFill>
                  <a:prstClr val="black"/>
                </a:solidFill>
                <a:cs typeface="B Nazanin" pitchFamily="2" charset="-78"/>
              </a:rPr>
              <a:t>.</a:t>
            </a:r>
            <a:endParaRPr lang="fa-IR" sz="2800" dirty="0">
              <a:solidFill>
                <a:prstClr val="black"/>
              </a:solidFill>
              <a:cs typeface="B Nazanin" pitchFamily="2" charset="-78"/>
            </a:endParaRPr>
          </a:p>
          <a:p>
            <a:pPr algn="just" rtl="1">
              <a:buFont typeface="Wingdings" pitchFamily="2" charset="2"/>
              <a:buChar char="Ø"/>
            </a:pPr>
            <a:r>
              <a:rPr lang="fa-IR" sz="2800" dirty="0">
                <a:solidFill>
                  <a:srgbClr val="000000"/>
                </a:solidFill>
                <a:latin typeface="Minion Pro"/>
                <a:cs typeface="B Nazanin" pitchFamily="2" charset="-78"/>
              </a:rPr>
              <a:t>اگرچه ممکن است با </a:t>
            </a:r>
            <a:r>
              <a:rPr lang="fa-IR" sz="2800" dirty="0">
                <a:solidFill>
                  <a:srgbClr val="FF0000"/>
                </a:solidFill>
                <a:latin typeface="Minion Pro"/>
                <a:cs typeface="B Nazanin" pitchFamily="2" charset="-78"/>
              </a:rPr>
              <a:t>طولانی کردن </a:t>
            </a:r>
            <a:r>
              <a:rPr lang="fa-IR" sz="2800" dirty="0">
                <a:solidFill>
                  <a:srgbClr val="000000"/>
                </a:solidFill>
                <a:latin typeface="Minion Pro"/>
                <a:cs typeface="B Nazanin" pitchFamily="2" charset="-78"/>
              </a:rPr>
              <a:t>استیج دوم </a:t>
            </a:r>
            <a:r>
              <a:rPr lang="fa-IR" sz="2800" dirty="0" smtClean="0">
                <a:solidFill>
                  <a:srgbClr val="000000"/>
                </a:solidFill>
                <a:latin typeface="Minion Pro"/>
                <a:cs typeface="B Nazanin" pitchFamily="2" charset="-78"/>
              </a:rPr>
              <a:t>زایمان (15 </a:t>
            </a:r>
            <a:r>
              <a:rPr lang="fa-IR" sz="2800" dirty="0">
                <a:solidFill>
                  <a:srgbClr val="000000"/>
                </a:solidFill>
                <a:latin typeface="Minion Pro"/>
                <a:cs typeface="B Nazanin" pitchFamily="2" charset="-78"/>
              </a:rPr>
              <a:t>دقیقه) همراه باشد که به نظر می رسد اهمیت بالینی ندارد. </a:t>
            </a:r>
            <a:endParaRPr lang="en-US" sz="2800" dirty="0" smtClean="0">
              <a:solidFill>
                <a:srgbClr val="000000"/>
              </a:solidFill>
              <a:latin typeface="Minion Pro"/>
              <a:cs typeface="B Nazanin" pitchFamily="2" charset="-78"/>
            </a:endParaRPr>
          </a:p>
          <a:p>
            <a:pPr lvl="0" algn="just" rtl="1">
              <a:buFont typeface="Wingdings" pitchFamily="2" charset="2"/>
              <a:buChar char="Ø"/>
            </a:pPr>
            <a:r>
              <a:rPr lang="fa-IR" sz="2800" b="1" dirty="0">
                <a:solidFill>
                  <a:srgbClr val="FF0000"/>
                </a:solidFill>
                <a:cs typeface="B Nazanin" pitchFamily="2" charset="-78"/>
              </a:rPr>
              <a:t>درخواست مادر </a:t>
            </a:r>
            <a:r>
              <a:rPr lang="fa-IR" sz="2800" dirty="0">
                <a:solidFill>
                  <a:prstClr val="black"/>
                </a:solidFill>
                <a:cs typeface="B Nazanin" pitchFamily="2" charset="-78"/>
              </a:rPr>
              <a:t>اندیکاسیون کافی برای اداره درد حین لیبر بوده و نیازی به تعویق آنالژزی تا رسیدن به دیلاتاسیون 4 سانت وجود </a:t>
            </a:r>
            <a:r>
              <a:rPr lang="fa-IR" sz="2800" dirty="0" smtClean="0">
                <a:solidFill>
                  <a:prstClr val="black"/>
                </a:solidFill>
                <a:cs typeface="B Nazanin" pitchFamily="2" charset="-78"/>
              </a:rPr>
              <a:t>ند</a:t>
            </a:r>
            <a:r>
              <a:rPr lang="fa-IR" sz="2800" dirty="0">
                <a:solidFill>
                  <a:prstClr val="black"/>
                </a:solidFill>
                <a:cs typeface="B Nazanin" pitchFamily="2" charset="-78"/>
              </a:rPr>
              <a:t>ا</a:t>
            </a:r>
            <a:r>
              <a:rPr lang="fa-IR" sz="2800" dirty="0" smtClean="0">
                <a:solidFill>
                  <a:prstClr val="black"/>
                </a:solidFill>
                <a:cs typeface="B Nazanin" pitchFamily="2" charset="-78"/>
              </a:rPr>
              <a:t>رد. </a:t>
            </a:r>
            <a:r>
              <a:rPr lang="fa-IR" sz="2800" dirty="0" smtClean="0">
                <a:cs typeface="B Nazanin" pitchFamily="2" charset="-78"/>
              </a:rPr>
              <a:t>اپیدورال </a:t>
            </a:r>
            <a:r>
              <a:rPr lang="en-US" sz="2800" dirty="0">
                <a:cs typeface="B Nazanin" pitchFamily="2" charset="-78"/>
              </a:rPr>
              <a:t>early</a:t>
            </a:r>
            <a:r>
              <a:rPr lang="fa-IR" sz="2800" dirty="0">
                <a:cs typeface="B Nazanin" pitchFamily="2" charset="-78"/>
              </a:rPr>
              <a:t> همراه </a:t>
            </a:r>
            <a:r>
              <a:rPr lang="fa-IR" sz="2800" dirty="0" smtClean="0">
                <a:cs typeface="B Nazanin" pitchFamily="2" charset="-78"/>
              </a:rPr>
              <a:t>با </a:t>
            </a:r>
            <a:r>
              <a:rPr lang="fa-IR" sz="2800" dirty="0">
                <a:cs typeface="B Nazanin" pitchFamily="2" charset="-78"/>
              </a:rPr>
              <a:t>افزایش طول مدت لیبر، میزان</a:t>
            </a:r>
            <a:r>
              <a:rPr lang="fa-IR" sz="2800" dirty="0" smtClean="0">
                <a:cs typeface="B Nazanin" pitchFamily="2" charset="-78"/>
              </a:rPr>
              <a:t> </a:t>
            </a:r>
            <a:r>
              <a:rPr lang="fa-IR" sz="2800" dirty="0">
                <a:cs typeface="B Nazanin" pitchFamily="2" charset="-78"/>
              </a:rPr>
              <a:t>سزارین و زایمان با ابزار </a:t>
            </a:r>
            <a:r>
              <a:rPr lang="fa-IR" sz="2800" dirty="0" smtClean="0">
                <a:cs typeface="B Nazanin" pitchFamily="2" charset="-78"/>
              </a:rPr>
              <a:t>نبوده </a:t>
            </a:r>
            <a:r>
              <a:rPr lang="fa-IR" sz="2800" dirty="0">
                <a:cs typeface="B Nazanin" pitchFamily="2" charset="-78"/>
              </a:rPr>
              <a:t>است</a:t>
            </a:r>
            <a:r>
              <a:rPr lang="fa-IR" sz="2800" dirty="0" smtClean="0">
                <a:cs typeface="B Nazanin" pitchFamily="2" charset="-78"/>
              </a:rPr>
              <a:t>.</a:t>
            </a:r>
          </a:p>
          <a:p>
            <a:pPr algn="just" rtl="1">
              <a:buFont typeface="Wingdings" pitchFamily="2" charset="2"/>
              <a:buChar char="Ø"/>
            </a:pPr>
            <a:r>
              <a:rPr lang="fa-IR" sz="2800" dirty="0">
                <a:cs typeface="B Nazanin" pitchFamily="2" charset="-78"/>
              </a:rPr>
              <a:t>شواهد قانع کننده ای مبنی بر افزایش میزان</a:t>
            </a:r>
            <a:r>
              <a:rPr lang="fa-IR" sz="2800" dirty="0" smtClean="0">
                <a:cs typeface="B Nazanin" pitchFamily="2" charset="-78"/>
              </a:rPr>
              <a:t> </a:t>
            </a:r>
            <a:r>
              <a:rPr lang="fa-IR" sz="2800" dirty="0">
                <a:cs typeface="B Nazanin" pitchFamily="2" charset="-78"/>
              </a:rPr>
              <a:t>سزارین به دنبال بی دردی اپیدورال در مقایسه با اپیوئید و بدون بی دردی وجود ندارد</a:t>
            </a:r>
            <a:r>
              <a:rPr lang="fa-IR" sz="2800" dirty="0" smtClean="0">
                <a:cs typeface="B Nazanin" pitchFamily="2" charset="-78"/>
              </a:rPr>
              <a:t>.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sz="2800" dirty="0">
                <a:solidFill>
                  <a:prstClr val="black"/>
                </a:solidFill>
                <a:cs typeface="B Nazanin" pitchFamily="2" charset="-78"/>
              </a:rPr>
              <a:t>شواهد</a:t>
            </a:r>
            <a:r>
              <a:rPr lang="fa-IR" sz="2800" dirty="0">
                <a:solidFill>
                  <a:srgbClr val="FF0000"/>
                </a:solidFill>
                <a:cs typeface="B Nazanin" pitchFamily="2" charset="-78"/>
              </a:rPr>
              <a:t> متناقضی </a:t>
            </a:r>
            <a:r>
              <a:rPr lang="fa-IR" sz="2800" dirty="0">
                <a:solidFill>
                  <a:prstClr val="black"/>
                </a:solidFill>
                <a:cs typeface="B Nazanin" pitchFamily="2" charset="-78"/>
              </a:rPr>
              <a:t>از تاثیر اپیدورال بر استفاده از ابزار وجود </a:t>
            </a:r>
            <a:r>
              <a:rPr lang="fa-IR" sz="2800" dirty="0" smtClean="0">
                <a:solidFill>
                  <a:prstClr val="black"/>
                </a:solidFill>
                <a:cs typeface="B Nazanin" pitchFamily="2" charset="-78"/>
              </a:rPr>
              <a:t>دارد با تاکید بر اینکه </a:t>
            </a:r>
            <a:r>
              <a:rPr lang="fa-IR" sz="2800" dirty="0">
                <a:cs typeface="B Nazanin" pitchFamily="2" charset="-78"/>
              </a:rPr>
              <a:t>مطالعات </a:t>
            </a:r>
            <a:r>
              <a:rPr lang="fa-IR" sz="2800" dirty="0" smtClean="0">
                <a:cs typeface="B Nazanin" pitchFamily="2" charset="-78"/>
              </a:rPr>
              <a:t>اخیر نقش اپیدورال در افزایش استفاده از ابزار </a:t>
            </a:r>
            <a:r>
              <a:rPr lang="fa-IR" sz="2800" dirty="0">
                <a:cs typeface="B Nazanin" pitchFamily="2" charset="-78"/>
              </a:rPr>
              <a:t>را </a:t>
            </a:r>
            <a:r>
              <a:rPr lang="fa-IR" sz="2800" dirty="0" smtClean="0">
                <a:cs typeface="B Nazanin" pitchFamily="2" charset="-78"/>
              </a:rPr>
              <a:t>تایید نمی کنند</a:t>
            </a:r>
            <a:r>
              <a:rPr lang="fa-IR" sz="2800" b="1" dirty="0" smtClean="0">
                <a:cs typeface="B Nazanin" pitchFamily="2" charset="-78"/>
              </a:rPr>
              <a:t>.</a:t>
            </a:r>
            <a:endParaRPr lang="fa-IR" sz="2800" b="1" dirty="0">
              <a:cs typeface="B Nazanin" pitchFamily="2" charset="-78"/>
            </a:endParaRPr>
          </a:p>
          <a:p>
            <a:pPr marL="0" lvl="0" indent="0" algn="just" rtl="1">
              <a:buNone/>
            </a:pPr>
            <a:endParaRPr lang="fa-IR" dirty="0"/>
          </a:p>
          <a:p>
            <a:pPr lvl="0" algn="r" rtl="1"/>
            <a:endParaRPr lang="fa-IR" dirty="0"/>
          </a:p>
          <a:p>
            <a:pPr algn="r" rtl="1"/>
            <a:endParaRPr lang="en-US" dirty="0"/>
          </a:p>
          <a:p>
            <a:pPr marL="0" indent="0" algn="r" rtl="1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r>
              <a:rPr lang="fa-IR" smtClean="0"/>
              <a:t>/</a:t>
            </a:r>
            <a:r>
              <a:rPr lang="en-US" smtClean="0"/>
              <a:t>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44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Baz amoozi\New folder\New Folder (9)\pic\new-baby-born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Corbel"/>
              </a:rPr>
              <a:t>Thanks for your attention</a:t>
            </a:r>
            <a:endParaRPr lang="en-US" sz="6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23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228600"/>
            <a:ext cx="8229600" cy="1143000"/>
          </a:xfrm>
        </p:spPr>
        <p:txBody>
          <a:bodyPr>
            <a:normAutofit/>
          </a:bodyPr>
          <a:lstStyle/>
          <a:p>
            <a:pPr lvl="0" rtl="1">
              <a:spcBef>
                <a:spcPct val="20000"/>
              </a:spcBef>
            </a:pPr>
            <a:r>
              <a:rPr lang="fa-IR" sz="3200" b="1" dirty="0">
                <a:ea typeface="+mn-ea"/>
                <a:cs typeface="B Titr" pitchFamily="2" charset="-78"/>
              </a:rPr>
              <a:t>درد </a:t>
            </a:r>
            <a:r>
              <a:rPr lang="fa-IR" sz="3200" b="1" dirty="0" smtClean="0">
                <a:ea typeface="+mn-ea"/>
                <a:cs typeface="B Titr" pitchFamily="2" charset="-78"/>
              </a:rPr>
              <a:t>زایمان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85800"/>
            <a:ext cx="8229600" cy="4983169"/>
          </a:xfrm>
        </p:spPr>
        <p:txBody>
          <a:bodyPr>
            <a:normAutofit/>
          </a:bodyPr>
          <a:lstStyle/>
          <a:p>
            <a:pPr lvl="1" algn="r" rtl="1">
              <a:buFont typeface="Wingdings" pitchFamily="2" charset="2"/>
              <a:buChar char="Ø"/>
            </a:pPr>
            <a:endParaRPr lang="en-US" dirty="0" smtClean="0">
              <a:cs typeface="B Nazanin" pitchFamily="2" charset="-78"/>
            </a:endParaRPr>
          </a:p>
          <a:p>
            <a:pPr lvl="1" algn="r" rtl="1">
              <a:buFont typeface="Wingdings" pitchFamily="2" charset="2"/>
              <a:buChar char="Ø"/>
            </a:pPr>
            <a:r>
              <a:rPr lang="fa-IR" dirty="0" smtClean="0">
                <a:cs typeface="B Nazanin" pitchFamily="2" charset="-78"/>
              </a:rPr>
              <a:t>یکی از پرچالش ترین تجربه های زندگی زنان است.</a:t>
            </a:r>
          </a:p>
          <a:p>
            <a:pPr lvl="1" algn="r" rtl="1">
              <a:buFont typeface="Wingdings" pitchFamily="2" charset="2"/>
              <a:buChar char="Ø"/>
            </a:pPr>
            <a:r>
              <a:rPr lang="fa-IR" dirty="0" smtClean="0">
                <a:cs typeface="B Nazanin" pitchFamily="2" charset="-78"/>
              </a:rPr>
              <a:t>منجر</a:t>
            </a:r>
            <a:r>
              <a:rPr lang="en-US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به تغییرات فیزیولوژیک در مادر می شود که ممکن است بر سلامت مادر و جنین تاثیر بگذارد</a:t>
            </a:r>
            <a:r>
              <a:rPr lang="fa-IR" dirty="0" smtClean="0"/>
              <a:t>.</a:t>
            </a:r>
          </a:p>
          <a:p>
            <a:pPr algn="r" rtl="1"/>
            <a:endParaRPr lang="en-US" dirty="0"/>
          </a:p>
        </p:txBody>
      </p:sp>
      <p:pic>
        <p:nvPicPr>
          <p:cNvPr id="1026" name="Picture 2" descr="G:\Baz amoozi\New folder\New Folder (9)\pic\7-dac-diem-cua-phu-nu-de-de-thuong-2-1465983855-width500height3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12420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r>
              <a:rPr lang="fa-IR" smtClean="0"/>
              <a:t>/</a:t>
            </a:r>
            <a:r>
              <a:rPr lang="en-US" smtClean="0"/>
              <a:t>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60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>
            <a:normAutofit fontScale="90000"/>
          </a:bodyPr>
          <a:lstStyle/>
          <a:p>
            <a:pPr lvl="0" rtl="1">
              <a:spcBef>
                <a:spcPct val="20000"/>
              </a:spcBef>
            </a:pPr>
            <a:r>
              <a:rPr lang="en-US" sz="3600" b="1" dirty="0" smtClean="0">
                <a:solidFill>
                  <a:prstClr val="black"/>
                </a:solidFill>
                <a:ea typeface="+mn-ea"/>
              </a:rPr>
              <a:t>ACOG</a:t>
            </a:r>
            <a:r>
              <a:rPr lang="en-US" sz="3600" baseline="30000" dirty="0">
                <a:latin typeface="Times New Roman"/>
                <a:ea typeface="Times New Roman"/>
                <a:cs typeface="Traditional Arabic"/>
              </a:rPr>
              <a:t>*</a:t>
            </a:r>
            <a:r>
              <a:rPr lang="en-US" sz="3600" b="1" dirty="0" smtClean="0">
                <a:solidFill>
                  <a:prstClr val="black"/>
                </a:solidFill>
                <a:ea typeface="+mn-ea"/>
              </a:rPr>
              <a:t> new update</a:t>
            </a:r>
            <a:r>
              <a:rPr lang="fa-IR" sz="3600" b="1" dirty="0" smtClean="0">
                <a:solidFill>
                  <a:prstClr val="black"/>
                </a:solidFill>
                <a:ea typeface="+mn-ea"/>
              </a:rPr>
              <a:t> </a:t>
            </a:r>
            <a:r>
              <a:rPr lang="fa-IR" sz="3200" b="1" dirty="0">
                <a:solidFill>
                  <a:prstClr val="black"/>
                </a:solidFill>
                <a:ea typeface="+mn-ea"/>
                <a:cs typeface="Arial"/>
              </a:rPr>
              <a:t/>
            </a:r>
            <a:br>
              <a:rPr lang="fa-IR" sz="3200" b="1" dirty="0">
                <a:solidFill>
                  <a:prstClr val="black"/>
                </a:solidFill>
                <a:ea typeface="+mn-ea"/>
                <a:cs typeface="Arial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534400" cy="6019800"/>
          </a:xfrm>
        </p:spPr>
        <p:txBody>
          <a:bodyPr/>
          <a:lstStyle/>
          <a:p>
            <a:pPr marL="0" lvl="0" indent="0" algn="ctr" rtl="1">
              <a:buNone/>
            </a:pPr>
            <a:endParaRPr lang="fa-IR" sz="2700" b="1" dirty="0" smtClean="0">
              <a:solidFill>
                <a:prstClr val="black"/>
              </a:solidFill>
            </a:endParaRPr>
          </a:p>
          <a:p>
            <a:pPr marL="0" lvl="0" indent="0" algn="r" rtl="1">
              <a:buNone/>
            </a:pPr>
            <a:r>
              <a:rPr lang="fa-IR" dirty="0" smtClean="0">
                <a:solidFill>
                  <a:prstClr val="black"/>
                </a:solidFill>
                <a:cs typeface="B Nazanin" pitchFamily="2" charset="-78"/>
              </a:rPr>
              <a:t>تکنیک </a:t>
            </a:r>
            <a:r>
              <a:rPr lang="fa-IR" dirty="0">
                <a:solidFill>
                  <a:prstClr val="black"/>
                </a:solidFill>
                <a:cs typeface="B Nazanin" pitchFamily="2" charset="-78"/>
              </a:rPr>
              <a:t>های نورواگزیال </a:t>
            </a:r>
            <a:r>
              <a:rPr lang="fa-IR" b="1" dirty="0">
                <a:solidFill>
                  <a:srgbClr val="00AC4E"/>
                </a:solidFill>
                <a:cs typeface="B Nazanin" pitchFamily="2" charset="-78"/>
              </a:rPr>
              <a:t>موثرترین </a:t>
            </a:r>
            <a:r>
              <a:rPr lang="fa-IR" b="1" dirty="0" smtClean="0">
                <a:solidFill>
                  <a:srgbClr val="00AC4E"/>
                </a:solidFill>
                <a:cs typeface="B Nazanin" pitchFamily="2" charset="-78"/>
              </a:rPr>
              <a:t>روش </a:t>
            </a:r>
            <a:r>
              <a:rPr lang="fa-IR" dirty="0">
                <a:solidFill>
                  <a:prstClr val="black"/>
                </a:solidFill>
                <a:cs typeface="B Nazanin" pitchFamily="2" charset="-78"/>
              </a:rPr>
              <a:t>با </a:t>
            </a:r>
            <a:r>
              <a:rPr lang="fa-IR" b="1" dirty="0">
                <a:solidFill>
                  <a:srgbClr val="00AC4E"/>
                </a:solidFill>
                <a:cs typeface="B Nazanin" pitchFamily="2" charset="-78"/>
              </a:rPr>
              <a:t>حداقل اثرات دپرسان</a:t>
            </a:r>
            <a:r>
              <a:rPr lang="fa-IR" dirty="0">
                <a:solidFill>
                  <a:srgbClr val="00AC4E"/>
                </a:solidFill>
                <a:cs typeface="B Nazanin" pitchFamily="2" charset="-78"/>
              </a:rPr>
              <a:t>،</a:t>
            </a:r>
            <a:r>
              <a:rPr lang="fa-IR" dirty="0">
                <a:solidFill>
                  <a:prstClr val="black"/>
                </a:solidFill>
                <a:cs typeface="B Nazanin" pitchFamily="2" charset="-78"/>
              </a:rPr>
              <a:t> </a:t>
            </a:r>
            <a:r>
              <a:rPr lang="fa-IR" dirty="0" smtClean="0">
                <a:solidFill>
                  <a:prstClr val="black"/>
                </a:solidFill>
                <a:cs typeface="B Nazanin" pitchFamily="2" charset="-78"/>
              </a:rPr>
              <a:t>در </a:t>
            </a:r>
            <a:r>
              <a:rPr lang="fa-IR" dirty="0">
                <a:solidFill>
                  <a:prstClr val="black"/>
                </a:solidFill>
                <a:cs typeface="B Nazanin" pitchFamily="2" charset="-78"/>
              </a:rPr>
              <a:t>بی </a:t>
            </a:r>
            <a:r>
              <a:rPr lang="fa-IR" dirty="0" smtClean="0">
                <a:solidFill>
                  <a:prstClr val="black"/>
                </a:solidFill>
                <a:cs typeface="B Nazanin" pitchFamily="2" charset="-78"/>
              </a:rPr>
              <a:t>دردی </a:t>
            </a:r>
            <a:r>
              <a:rPr lang="fa-IR" dirty="0">
                <a:solidFill>
                  <a:prstClr val="black"/>
                </a:solidFill>
                <a:cs typeface="B Nazanin" pitchFamily="2" charset="-78"/>
              </a:rPr>
              <a:t>زایمان هستند</a:t>
            </a:r>
            <a:r>
              <a:rPr lang="fa-IR" dirty="0" smtClean="0">
                <a:solidFill>
                  <a:prstClr val="black"/>
                </a:solidFill>
                <a:cs typeface="B Nazanin" pitchFamily="2" charset="-78"/>
              </a:rPr>
              <a:t>.</a:t>
            </a:r>
            <a:endParaRPr lang="en-US" dirty="0" smtClean="0">
              <a:solidFill>
                <a:prstClr val="black"/>
              </a:solidFill>
              <a:cs typeface="B Nazanin" pitchFamily="2" charset="-78"/>
            </a:endParaRPr>
          </a:p>
          <a:p>
            <a:pPr marL="0" lvl="0" indent="0" algn="ctr" rtl="1">
              <a:buNone/>
            </a:pPr>
            <a:endParaRPr lang="en-US" dirty="0">
              <a:solidFill>
                <a:prstClr val="black"/>
              </a:solidFill>
            </a:endParaRP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1600" baseline="30000" dirty="0">
                <a:latin typeface="Times New Roman"/>
                <a:ea typeface="Times New Roman"/>
                <a:cs typeface="Traditional Arabic"/>
              </a:rPr>
              <a:t>*</a:t>
            </a:r>
            <a:r>
              <a:rPr lang="en-US" sz="1600" dirty="0" smtClean="0"/>
              <a:t>ACOG (American College of Obstetricians and Gynecologists)</a:t>
            </a:r>
            <a:endParaRPr lang="en-US" sz="1600" dirty="0"/>
          </a:p>
          <a:p>
            <a:endParaRPr lang="en-US" dirty="0"/>
          </a:p>
        </p:txBody>
      </p:sp>
      <p:pic>
        <p:nvPicPr>
          <p:cNvPr id="3074" name="Picture 2" descr="G:\Baz amoozi\New folder\New Folder (9)\pic\labor-epid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590800"/>
            <a:ext cx="426720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r>
              <a:rPr lang="fa-IR" smtClean="0"/>
              <a:t>/</a:t>
            </a:r>
            <a:r>
              <a:rPr lang="en-US" smtClean="0"/>
              <a:t>27</a:t>
            </a:r>
            <a:endParaRPr lang="en-US" dirty="0"/>
          </a:p>
        </p:txBody>
      </p:sp>
      <p:pic>
        <p:nvPicPr>
          <p:cNvPr id="6" name="Picture 2" descr="G:\Baz amoozi\New folder\New Folder (9)\pic\perifix-one-paedfiltersetswithlor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3809999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72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229600" cy="6172200"/>
          </a:xfrm>
        </p:spPr>
        <p:txBody>
          <a:bodyPr>
            <a:normAutofit/>
          </a:bodyPr>
          <a:lstStyle/>
          <a:p>
            <a:pPr marL="0" lvl="0" indent="0" algn="just" rtl="1">
              <a:buNone/>
            </a:pPr>
            <a:endParaRPr lang="fa-IR" sz="2400" dirty="0">
              <a:solidFill>
                <a:prstClr val="black"/>
              </a:solidFill>
              <a:cs typeface="Times New Roman"/>
            </a:endParaRPr>
          </a:p>
          <a:p>
            <a:pPr lvl="0" algn="just" rtl="1"/>
            <a:endParaRPr lang="fa-IR" sz="2400" dirty="0" smtClean="0">
              <a:solidFill>
                <a:prstClr val="black"/>
              </a:solidFill>
              <a:cs typeface="Times New Roman"/>
            </a:endParaRPr>
          </a:p>
          <a:p>
            <a:pPr lvl="0" algn="just" rtl="1"/>
            <a:endParaRPr lang="fa-IR" sz="2400" dirty="0" smtClean="0">
              <a:solidFill>
                <a:prstClr val="black"/>
              </a:solidFill>
              <a:cs typeface="Times New Roman"/>
            </a:endParaRPr>
          </a:p>
          <a:p>
            <a:pPr lvl="0" algn="just" rtl="1"/>
            <a:endParaRPr lang="fa-IR" sz="2400" dirty="0">
              <a:solidFill>
                <a:prstClr val="black"/>
              </a:solidFill>
              <a:cs typeface="Times New Roman"/>
            </a:endParaRPr>
          </a:p>
          <a:p>
            <a:pPr lvl="0" algn="just" rtl="1"/>
            <a:endParaRPr lang="fa-IR" sz="2400" dirty="0" smtClean="0">
              <a:solidFill>
                <a:prstClr val="black"/>
              </a:solidFill>
              <a:cs typeface="Times New Roman"/>
            </a:endParaRPr>
          </a:p>
          <a:p>
            <a:pPr lvl="0" algn="just" rtl="1"/>
            <a:endParaRPr lang="fa-IR" sz="2400" dirty="0" smtClean="0">
              <a:solidFill>
                <a:prstClr val="black"/>
              </a:solidFill>
              <a:cs typeface="Times New Roman"/>
            </a:endParaRPr>
          </a:p>
          <a:p>
            <a:pPr lvl="0" algn="just" rtl="1"/>
            <a:endParaRPr lang="fa-IR" sz="2800" dirty="0" smtClean="0">
              <a:solidFill>
                <a:prstClr val="black"/>
              </a:solidFill>
              <a:cs typeface="B Nazanin" pitchFamily="2" charset="-78"/>
            </a:endParaRPr>
          </a:p>
          <a:p>
            <a:pPr lvl="0" algn="just" rtl="1">
              <a:buFont typeface="Wingdings" pitchFamily="2" charset="2"/>
              <a:buChar char="Ø"/>
            </a:pPr>
            <a:r>
              <a:rPr lang="fa-IR" sz="2800" dirty="0" smtClean="0">
                <a:solidFill>
                  <a:prstClr val="black"/>
                </a:solidFill>
                <a:cs typeface="B Nazanin" pitchFamily="2" charset="-78"/>
              </a:rPr>
              <a:t>در </a:t>
            </a:r>
            <a:r>
              <a:rPr lang="fa-IR" sz="2800" dirty="0">
                <a:solidFill>
                  <a:prstClr val="black"/>
                </a:solidFill>
                <a:cs typeface="B Nazanin" pitchFamily="2" charset="-78"/>
              </a:rPr>
              <a:t>ایالات متحده محبوب ترین روش در بین زنان باردار است:</a:t>
            </a:r>
          </a:p>
          <a:p>
            <a:pPr lvl="1" algn="just" rtl="1">
              <a:buFont typeface="Wingdings" pitchFamily="2" charset="2"/>
              <a:buChar char="ü"/>
            </a:pPr>
            <a:r>
              <a:rPr lang="fa-IR" dirty="0" smtClean="0">
                <a:solidFill>
                  <a:prstClr val="black"/>
                </a:solidFill>
                <a:cs typeface="B Nazanin" pitchFamily="2" charset="-78"/>
              </a:rPr>
              <a:t> از 22% در سال 1981</a:t>
            </a:r>
          </a:p>
          <a:p>
            <a:pPr lvl="1" algn="just" rtl="1">
              <a:buFont typeface="Wingdings" pitchFamily="2" charset="2"/>
              <a:buChar char="ü"/>
            </a:pPr>
            <a:r>
              <a:rPr lang="fa-IR" dirty="0" smtClean="0">
                <a:solidFill>
                  <a:prstClr val="black"/>
                </a:solidFill>
                <a:cs typeface="B Nazanin" pitchFamily="2" charset="-78"/>
              </a:rPr>
              <a:t> به </a:t>
            </a:r>
            <a:r>
              <a:rPr lang="fa-IR" dirty="0">
                <a:solidFill>
                  <a:prstClr val="black"/>
                </a:solidFill>
                <a:cs typeface="B Nazanin" pitchFamily="2" charset="-78"/>
              </a:rPr>
              <a:t>61% در سال 2001</a:t>
            </a:r>
            <a:r>
              <a:rPr lang="en-US" dirty="0">
                <a:solidFill>
                  <a:prstClr val="black"/>
                </a:solidFill>
                <a:cs typeface="B Nazanin" pitchFamily="2" charset="-78"/>
              </a:rPr>
              <a:t> </a:t>
            </a:r>
            <a:r>
              <a:rPr lang="fa-IR" dirty="0">
                <a:solidFill>
                  <a:prstClr val="black"/>
                </a:solidFill>
                <a:cs typeface="B Nazanin" pitchFamily="2" charset="-78"/>
              </a:rPr>
              <a:t>(3 برابر)</a:t>
            </a:r>
          </a:p>
          <a:p>
            <a:pPr lvl="1" algn="just" rtl="1">
              <a:buFont typeface="Wingdings" pitchFamily="2" charset="2"/>
              <a:buChar char="ü"/>
            </a:pPr>
            <a:r>
              <a:rPr lang="fa-IR" dirty="0" smtClean="0">
                <a:solidFill>
                  <a:prstClr val="black"/>
                </a:solidFill>
                <a:cs typeface="B Nazanin" pitchFamily="2" charset="-78"/>
              </a:rPr>
              <a:t> در </a:t>
            </a:r>
            <a:r>
              <a:rPr lang="fa-IR" dirty="0">
                <a:solidFill>
                  <a:prstClr val="black"/>
                </a:solidFill>
                <a:cs typeface="B Nazanin" pitchFamily="2" charset="-78"/>
              </a:rPr>
              <a:t>مطالعات اخیر 75-80% زایمان </a:t>
            </a:r>
            <a:r>
              <a:rPr lang="fa-IR" dirty="0" smtClean="0">
                <a:solidFill>
                  <a:prstClr val="black"/>
                </a:solidFill>
                <a:cs typeface="B Nazanin" pitchFamily="2" charset="-78"/>
              </a:rPr>
              <a:t>ها</a:t>
            </a:r>
            <a:endParaRPr lang="fa-IR" dirty="0">
              <a:solidFill>
                <a:prstClr val="black"/>
              </a:solidFill>
              <a:cs typeface="B Nazanin" pitchFamily="2" charset="-78"/>
            </a:endParaRPr>
          </a:p>
          <a:p>
            <a:endParaRPr lang="en-US" dirty="0"/>
          </a:p>
        </p:txBody>
      </p:sp>
      <p:pic>
        <p:nvPicPr>
          <p:cNvPr id="8194" name="Picture 2" descr="G:\Baz amoozi\New folder\New Folder (9)\pic\epidural-450x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97" y="457200"/>
            <a:ext cx="473392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r>
              <a:rPr lang="fa-IR" smtClean="0"/>
              <a:t>/</a:t>
            </a:r>
            <a:r>
              <a:rPr lang="en-US" smtClean="0"/>
              <a:t>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40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534400" cy="5897569"/>
          </a:xfrm>
        </p:spPr>
        <p:txBody>
          <a:bodyPr>
            <a:noAutofit/>
          </a:bodyPr>
          <a:lstStyle/>
          <a:p>
            <a:pPr lvl="1" algn="just" rtl="1">
              <a:buFont typeface="Wingdings" pitchFamily="2" charset="2"/>
              <a:buChar char="ü"/>
            </a:pPr>
            <a:endParaRPr lang="fa-IR" sz="2400" dirty="0" smtClean="0">
              <a:solidFill>
                <a:prstClr val="black"/>
              </a:solidFill>
              <a:cs typeface="B Nazanin" pitchFamily="2" charset="-78"/>
            </a:endParaRPr>
          </a:p>
          <a:p>
            <a:pPr algn="just" rtl="1">
              <a:buFont typeface="Wingdings" pitchFamily="2" charset="2"/>
              <a:buChar char="Ø"/>
            </a:pPr>
            <a:r>
              <a:rPr lang="fa-IR" sz="2800" dirty="0" smtClean="0">
                <a:solidFill>
                  <a:prstClr val="black"/>
                </a:solidFill>
                <a:cs typeface="B Nazanin" pitchFamily="2" charset="-78"/>
              </a:rPr>
              <a:t>علی رغم استفاده روزافزون از </a:t>
            </a:r>
            <a:r>
              <a:rPr lang="en-US" sz="2400" dirty="0" smtClean="0">
                <a:solidFill>
                  <a:prstClr val="black"/>
                </a:solidFill>
                <a:cs typeface="B Nazanin" pitchFamily="2" charset="-78"/>
              </a:rPr>
              <a:t>NA</a:t>
            </a:r>
            <a:r>
              <a:rPr lang="fa-IR" sz="2800" dirty="0" smtClean="0">
                <a:solidFill>
                  <a:prstClr val="black"/>
                </a:solidFill>
                <a:cs typeface="B Nazanin" pitchFamily="2" charset="-78"/>
              </a:rPr>
              <a:t>، نگرانی</a:t>
            </a:r>
            <a:r>
              <a:rPr lang="en-US" sz="2800" dirty="0" smtClean="0">
                <a:solidFill>
                  <a:prstClr val="black"/>
                </a:solidFill>
                <a:cs typeface="B Nazanin" pitchFamily="2" charset="-78"/>
              </a:rPr>
              <a:t> </a:t>
            </a:r>
            <a:r>
              <a:rPr lang="fa-IR" sz="2800" dirty="0">
                <a:solidFill>
                  <a:prstClr val="black"/>
                </a:solidFill>
                <a:cs typeface="B Nazanin" pitchFamily="2" charset="-78"/>
              </a:rPr>
              <a:t>و کنتراورسی </a:t>
            </a:r>
            <a:r>
              <a:rPr lang="fa-IR" sz="2800" dirty="0" smtClean="0">
                <a:solidFill>
                  <a:prstClr val="black"/>
                </a:solidFill>
                <a:cs typeface="B Nazanin" pitchFamily="2" charset="-78"/>
              </a:rPr>
              <a:t>در مورد اثرات آن بر پیشرفت و </a:t>
            </a:r>
            <a:r>
              <a:rPr lang="en-US" sz="2800" dirty="0" smtClean="0">
                <a:solidFill>
                  <a:prstClr val="black"/>
                </a:solidFill>
                <a:cs typeface="B Nazanin" pitchFamily="2" charset="-78"/>
              </a:rPr>
              <a:t>outcome</a:t>
            </a:r>
            <a:r>
              <a:rPr lang="fa-IR" sz="2800" dirty="0" smtClean="0">
                <a:solidFill>
                  <a:prstClr val="black"/>
                </a:solidFill>
                <a:cs typeface="B Nazanin" pitchFamily="2" charset="-78"/>
              </a:rPr>
              <a:t> </a:t>
            </a:r>
            <a:r>
              <a:rPr lang="fa-IR" sz="2800" dirty="0">
                <a:solidFill>
                  <a:prstClr val="black"/>
                </a:solidFill>
                <a:cs typeface="B Nazanin" pitchFamily="2" charset="-78"/>
              </a:rPr>
              <a:t>زایمان </a:t>
            </a:r>
            <a:r>
              <a:rPr lang="fa-IR" sz="2800" dirty="0" smtClean="0">
                <a:solidFill>
                  <a:prstClr val="black"/>
                </a:solidFill>
                <a:cs typeface="B Nazanin" pitchFamily="2" charset="-78"/>
              </a:rPr>
              <a:t>و سلامت مادر و نوزاد وجود داشته است.</a:t>
            </a:r>
          </a:p>
          <a:p>
            <a:pPr algn="just" rtl="1"/>
            <a:endParaRPr lang="fa-IR" sz="2800" dirty="0" smtClean="0">
              <a:solidFill>
                <a:prstClr val="black"/>
              </a:solidFill>
              <a:cs typeface="B Nazanin" pitchFamily="2" charset="-78"/>
            </a:endParaRPr>
          </a:p>
          <a:p>
            <a:pPr lvl="1" algn="just" rtl="1">
              <a:buFont typeface="Wingdings" pitchFamily="2" charset="2"/>
              <a:buChar char="q"/>
            </a:pPr>
            <a:r>
              <a:rPr lang="fa-IR" b="1" dirty="0" smtClean="0">
                <a:solidFill>
                  <a:prstClr val="black"/>
                </a:solidFill>
                <a:cs typeface="B Nazanin" pitchFamily="2" charset="-78"/>
              </a:rPr>
              <a:t>مطالعات </a:t>
            </a:r>
            <a:r>
              <a:rPr lang="en-US" sz="2400" dirty="0" smtClean="0">
                <a:solidFill>
                  <a:prstClr val="black"/>
                </a:solidFill>
                <a:cs typeface="+mj-cs"/>
              </a:rPr>
              <a:t>observational</a:t>
            </a:r>
            <a:r>
              <a:rPr lang="fa-IR" b="1" dirty="0" smtClean="0">
                <a:solidFill>
                  <a:prstClr val="black"/>
                </a:solidFill>
                <a:cs typeface="B Nazanin" pitchFamily="2" charset="-78"/>
              </a:rPr>
              <a:t> پیشین:</a:t>
            </a:r>
            <a:r>
              <a:rPr lang="fa-IR" dirty="0" smtClean="0">
                <a:solidFill>
                  <a:prstClr val="black"/>
                </a:solidFill>
                <a:cs typeface="B Nazanin" pitchFamily="2" charset="-78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cs typeface="B Nazanin" pitchFamily="2" charset="-78"/>
              </a:rPr>
              <a:t>NA</a:t>
            </a:r>
            <a:r>
              <a:rPr lang="fa-IR" dirty="0" smtClean="0">
                <a:solidFill>
                  <a:prstClr val="black"/>
                </a:solidFill>
                <a:cs typeface="B Nazanin" pitchFamily="2" charset="-78"/>
              </a:rPr>
              <a:t> با افزایش عوارض نامطلوب بر نتیجه زایمان همراه است.</a:t>
            </a:r>
            <a:endParaRPr lang="en-US" dirty="0" smtClean="0">
              <a:solidFill>
                <a:prstClr val="black"/>
              </a:solidFill>
              <a:cs typeface="B Nazanin" pitchFamily="2" charset="-78"/>
            </a:endParaRPr>
          </a:p>
          <a:p>
            <a:pPr lvl="1" algn="just" rtl="1"/>
            <a:endParaRPr lang="fa-IR" dirty="0" smtClean="0">
              <a:solidFill>
                <a:prstClr val="black"/>
              </a:solidFill>
              <a:cs typeface="B Nazanin" pitchFamily="2" charset="-78"/>
            </a:endParaRPr>
          </a:p>
          <a:p>
            <a:pPr lvl="1" algn="just" rtl="1">
              <a:buFont typeface="Wingdings" pitchFamily="2" charset="2"/>
              <a:buChar char="q"/>
            </a:pPr>
            <a:r>
              <a:rPr lang="fa-IR" b="1" dirty="0" smtClean="0">
                <a:solidFill>
                  <a:prstClr val="black"/>
                </a:solidFill>
                <a:cs typeface="B Nazanin" pitchFamily="2" charset="-78"/>
              </a:rPr>
              <a:t>شواهد اخیر: </a:t>
            </a:r>
            <a:r>
              <a:rPr lang="fa-IR" dirty="0" smtClean="0">
                <a:solidFill>
                  <a:prstClr val="black"/>
                </a:solidFill>
                <a:cs typeface="B Nazanin" pitchFamily="2" charset="-78"/>
              </a:rPr>
              <a:t>نتایج مطالعات سابق را تایید نمی کنند.</a:t>
            </a:r>
          </a:p>
          <a:p>
            <a:pPr algn="just" rtl="1">
              <a:buFont typeface="Wingdings" pitchFamily="2" charset="2"/>
              <a:buChar char="q"/>
            </a:pPr>
            <a:endParaRPr lang="fa-IR" sz="2800" dirty="0" smtClean="0">
              <a:solidFill>
                <a:prstClr val="black"/>
              </a:solidFill>
              <a:cs typeface="B Nazanin" pitchFamily="2" charset="-78"/>
            </a:endParaRPr>
          </a:p>
          <a:p>
            <a:pPr algn="just" rtl="1">
              <a:buFont typeface="Wingdings" pitchFamily="2" charset="2"/>
              <a:buChar char="Ø"/>
            </a:pPr>
            <a:r>
              <a:rPr lang="fa-IR" sz="2800" dirty="0" smtClean="0">
                <a:solidFill>
                  <a:prstClr val="black"/>
                </a:solidFill>
                <a:cs typeface="B Nazanin" pitchFamily="2" charset="-78"/>
              </a:rPr>
              <a:t>با این حال تعدادی </a:t>
            </a:r>
            <a:r>
              <a:rPr lang="fa-IR" sz="2800" b="1" dirty="0" smtClean="0">
                <a:solidFill>
                  <a:srgbClr val="FF0000"/>
                </a:solidFill>
                <a:cs typeface="B Nazanin" pitchFamily="2" charset="-78"/>
              </a:rPr>
              <a:t>تصورات نادرست </a:t>
            </a:r>
            <a:r>
              <a:rPr lang="fa-IR" sz="2800" dirty="0" smtClean="0">
                <a:solidFill>
                  <a:prstClr val="black"/>
                </a:solidFill>
                <a:cs typeface="B Nazanin" pitchFamily="2" charset="-78"/>
              </a:rPr>
              <a:t>هنوز مانع استفاده روزمره از این روش می شود.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r>
              <a:rPr lang="fa-IR" smtClean="0"/>
              <a:t>/</a:t>
            </a:r>
            <a:r>
              <a:rPr lang="en-US" smtClean="0"/>
              <a:t>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69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 rtl="1">
              <a:buClr>
                <a:srgbClr val="00AC4E"/>
              </a:buClr>
              <a:buFont typeface="Wingdings" pitchFamily="2" charset="2"/>
              <a:buChar char="ü"/>
            </a:pPr>
            <a:r>
              <a:rPr lang="fa-IR" b="1" dirty="0">
                <a:solidFill>
                  <a:srgbClr val="00B050"/>
                </a:solidFill>
                <a:cs typeface="B Nazanin" pitchFamily="2" charset="-78"/>
              </a:rPr>
              <a:t>نقش متخصصین بیهوشی</a:t>
            </a:r>
            <a:r>
              <a:rPr lang="fa-IR" b="1" dirty="0" smtClean="0">
                <a:solidFill>
                  <a:srgbClr val="00B050"/>
                </a:solidFill>
                <a:cs typeface="B Nazanin" pitchFamily="2" charset="-78"/>
              </a:rPr>
              <a:t>:</a:t>
            </a:r>
          </a:p>
          <a:p>
            <a:pPr lvl="0" algn="just" rtl="1">
              <a:buClr>
                <a:srgbClr val="92D050"/>
              </a:buClr>
              <a:buFont typeface="Wingdings" pitchFamily="2" charset="2"/>
              <a:buChar char="ü"/>
            </a:pPr>
            <a:endParaRPr lang="fa-IR" sz="2800" b="1" dirty="0">
              <a:solidFill>
                <a:srgbClr val="00B050"/>
              </a:solidFill>
              <a:cs typeface="B Nazanin" pitchFamily="2" charset="-78"/>
            </a:endParaRPr>
          </a:p>
          <a:p>
            <a:pPr marL="0" lvl="0" indent="0" algn="just" rtl="1">
              <a:buNone/>
            </a:pPr>
            <a:r>
              <a:rPr lang="fa-IR" sz="2800" b="1" dirty="0">
                <a:solidFill>
                  <a:prstClr val="black"/>
                </a:solidFill>
                <a:cs typeface="B Nazanin" pitchFamily="2" charset="-78"/>
              </a:rPr>
              <a:t> </a:t>
            </a:r>
            <a:r>
              <a:rPr lang="fa-IR" sz="2800" dirty="0">
                <a:solidFill>
                  <a:prstClr val="black"/>
                </a:solidFill>
                <a:cs typeface="B Nazanin" pitchFamily="2" charset="-78"/>
              </a:rPr>
              <a:t>ارائه اطلاعات درست، دقیق و به روز </a:t>
            </a:r>
            <a:r>
              <a:rPr lang="fa-IR" sz="2800" dirty="0" smtClean="0">
                <a:solidFill>
                  <a:prstClr val="black"/>
                </a:solidFill>
                <a:cs typeface="B Nazanin" pitchFamily="2" charset="-78"/>
              </a:rPr>
              <a:t>به پزشکان </a:t>
            </a:r>
            <a:r>
              <a:rPr lang="fa-IR" sz="2800" dirty="0">
                <a:solidFill>
                  <a:prstClr val="black"/>
                </a:solidFill>
                <a:cs typeface="B Nazanin" pitchFamily="2" charset="-78"/>
              </a:rPr>
              <a:t>و خانم های باردار در مورد اثرات </a:t>
            </a:r>
            <a:r>
              <a:rPr lang="en-US" sz="2400" dirty="0">
                <a:solidFill>
                  <a:prstClr val="black"/>
                </a:solidFill>
                <a:cs typeface="B Nazanin" pitchFamily="2" charset="-78"/>
              </a:rPr>
              <a:t>NA</a:t>
            </a:r>
            <a:r>
              <a:rPr lang="fa-IR" sz="2800" dirty="0">
                <a:solidFill>
                  <a:prstClr val="black"/>
                </a:solidFill>
                <a:cs typeface="B Nazanin" pitchFamily="2" charset="-78"/>
              </a:rPr>
              <a:t> بر پیامد </a:t>
            </a:r>
            <a:r>
              <a:rPr lang="fa-IR" sz="2800" dirty="0" smtClean="0">
                <a:solidFill>
                  <a:prstClr val="black"/>
                </a:solidFill>
                <a:cs typeface="B Nazanin" pitchFamily="2" charset="-78"/>
              </a:rPr>
              <a:t>زایمان، </a:t>
            </a:r>
            <a:r>
              <a:rPr lang="fa-IR" sz="2800" dirty="0">
                <a:solidFill>
                  <a:prstClr val="black"/>
                </a:solidFill>
                <a:cs typeface="B Nazanin" pitchFamily="2" charset="-78"/>
              </a:rPr>
              <a:t>تا </a:t>
            </a:r>
            <a:r>
              <a:rPr lang="fa-IR" sz="2800" i="1" dirty="0">
                <a:solidFill>
                  <a:srgbClr val="FF0000"/>
                </a:solidFill>
                <a:cs typeface="B Nazanin" pitchFamily="2" charset="-78"/>
              </a:rPr>
              <a:t>تصورات </a:t>
            </a:r>
            <a:r>
              <a:rPr lang="fa-IR" sz="2800" i="1" dirty="0" smtClean="0">
                <a:solidFill>
                  <a:srgbClr val="FF0000"/>
                </a:solidFill>
                <a:cs typeface="B Nazanin" pitchFamily="2" charset="-78"/>
              </a:rPr>
              <a:t>نادرست </a:t>
            </a:r>
            <a:r>
              <a:rPr lang="fa-IR" sz="2800" dirty="0">
                <a:solidFill>
                  <a:prstClr val="black"/>
                </a:solidFill>
                <a:cs typeface="B Nazanin" pitchFamily="2" charset="-78"/>
              </a:rPr>
              <a:t>در مورد </a:t>
            </a:r>
            <a:r>
              <a:rPr lang="fa-IR" sz="2800" dirty="0" smtClean="0">
                <a:solidFill>
                  <a:prstClr val="black"/>
                </a:solidFill>
                <a:cs typeface="B Nazanin" pitchFamily="2" charset="-78"/>
              </a:rPr>
              <a:t>اثرات </a:t>
            </a:r>
            <a:r>
              <a:rPr lang="en-US" sz="2400" dirty="0" smtClean="0">
                <a:solidFill>
                  <a:prstClr val="black"/>
                </a:solidFill>
                <a:cs typeface="B Nazanin" pitchFamily="2" charset="-78"/>
              </a:rPr>
              <a:t>NA</a:t>
            </a:r>
            <a:r>
              <a:rPr lang="fa-IR" sz="2800" dirty="0" smtClean="0">
                <a:solidFill>
                  <a:prstClr val="black"/>
                </a:solidFill>
                <a:cs typeface="B Nazanin" pitchFamily="2" charset="-78"/>
              </a:rPr>
              <a:t> </a:t>
            </a:r>
            <a:r>
              <a:rPr lang="fa-IR" sz="2800" dirty="0">
                <a:solidFill>
                  <a:prstClr val="black"/>
                </a:solidFill>
                <a:cs typeface="B Nazanin" pitchFamily="2" charset="-78"/>
              </a:rPr>
              <a:t>بر پیشرفت زایمان اصلاح </a:t>
            </a:r>
            <a:r>
              <a:rPr lang="fa-IR" sz="2800" dirty="0" smtClean="0">
                <a:solidFill>
                  <a:prstClr val="black"/>
                </a:solidFill>
                <a:cs typeface="B Nazanin" pitchFamily="2" charset="-78"/>
              </a:rPr>
              <a:t>شده و </a:t>
            </a:r>
            <a:r>
              <a:rPr lang="fa-IR" sz="2800" dirty="0">
                <a:solidFill>
                  <a:prstClr val="black"/>
                </a:solidFill>
                <a:cs typeface="B Nazanin" pitchFamily="2" charset="-78"/>
              </a:rPr>
              <a:t>تجویز </a:t>
            </a:r>
            <a:r>
              <a:rPr lang="en-US" sz="2400" dirty="0" smtClean="0">
                <a:solidFill>
                  <a:prstClr val="black"/>
                </a:solidFill>
                <a:cs typeface="B Nazanin" pitchFamily="2" charset="-78"/>
              </a:rPr>
              <a:t>NA</a:t>
            </a:r>
            <a:r>
              <a:rPr lang="fa-IR" sz="2800" dirty="0" smtClean="0">
                <a:solidFill>
                  <a:prstClr val="black"/>
                </a:solidFill>
                <a:cs typeface="B Nazanin" pitchFamily="2" charset="-78"/>
              </a:rPr>
              <a:t> </a:t>
            </a:r>
            <a:r>
              <a:rPr lang="fa-IR" sz="2800" dirty="0">
                <a:solidFill>
                  <a:prstClr val="black"/>
                </a:solidFill>
                <a:cs typeface="B Nazanin" pitchFamily="2" charset="-78"/>
              </a:rPr>
              <a:t>در پاسخ به </a:t>
            </a:r>
            <a:r>
              <a:rPr lang="fa-IR" sz="2800" b="1" i="1" dirty="0">
                <a:solidFill>
                  <a:srgbClr val="00AC4E"/>
                </a:solidFill>
                <a:cs typeface="B Nazanin" pitchFamily="2" charset="-78"/>
              </a:rPr>
              <a:t>درخواست بیمار </a:t>
            </a:r>
            <a:r>
              <a:rPr lang="fa-IR" sz="2800" dirty="0">
                <a:solidFill>
                  <a:prstClr val="black"/>
                </a:solidFill>
                <a:cs typeface="B Nazanin" pitchFamily="2" charset="-78"/>
              </a:rPr>
              <a:t>برای بی دردی، </a:t>
            </a:r>
            <a:r>
              <a:rPr lang="fa-IR" sz="2800" dirty="0" smtClean="0">
                <a:solidFill>
                  <a:prstClr val="black"/>
                </a:solidFill>
                <a:cs typeface="B Nazanin" pitchFamily="2" charset="-78"/>
              </a:rPr>
              <a:t>تسهیل شود.</a:t>
            </a:r>
            <a:endParaRPr lang="fa-IR" sz="2800" dirty="0">
              <a:solidFill>
                <a:prstClr val="black"/>
              </a:solidFill>
              <a:cs typeface="B Nazanin" pitchFamily="2" charset="-78"/>
            </a:endParaRPr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r>
              <a:rPr lang="fa-IR" smtClean="0"/>
              <a:t>/</a:t>
            </a:r>
            <a:r>
              <a:rPr lang="en-US" smtClean="0"/>
              <a:t>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79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Stages of labor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G:\Baz amoozi\New Folder (11)\p9780071798938-ch021_f0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1406236"/>
            <a:ext cx="5181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382" y="1406236"/>
            <a:ext cx="3941618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r>
              <a:rPr lang="fa-IR" smtClean="0"/>
              <a:t>/</a:t>
            </a:r>
            <a:r>
              <a:rPr lang="en-US" smtClean="0"/>
              <a:t>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8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600" b="1" dirty="0">
                <a:cs typeface="B Nazanin" pitchFamily="2" charset="-78"/>
              </a:rPr>
              <a:t>اثر بی دردی اپیدورال بر طول مدت لیبر</a:t>
            </a:r>
            <a:endParaRPr lang="en-US" sz="3600" b="1" dirty="0">
              <a:cs typeface="B Nazanin" pitchFamily="2" charset="-78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31210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r>
              <a:rPr lang="fa-IR" smtClean="0"/>
              <a:t>/</a:t>
            </a:r>
            <a:r>
              <a:rPr lang="en-US" smtClean="0"/>
              <a:t>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30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3152</TotalTime>
  <Words>1807</Words>
  <Application>Microsoft Office PowerPoint</Application>
  <PresentationFormat>On-screen Show (4:3)</PresentationFormat>
  <Paragraphs>214</Paragraphs>
  <Slides>26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تاثیر بی دردی نورواگزیال بر پیشرفت زایمان</vt:lpstr>
      <vt:lpstr> فهرست مطالب</vt:lpstr>
      <vt:lpstr>درد زایمان</vt:lpstr>
      <vt:lpstr>ACOG* new update  </vt:lpstr>
      <vt:lpstr>PowerPoint Presentation</vt:lpstr>
      <vt:lpstr>PowerPoint Presentation</vt:lpstr>
      <vt:lpstr>PowerPoint Presentation</vt:lpstr>
      <vt:lpstr>Stages of labor</vt:lpstr>
      <vt:lpstr>اثر بی دردی اپیدورال بر طول مدت لیبر</vt:lpstr>
      <vt:lpstr> مطالعات اثر بی دردی اپیدورال بر مدت استیج اول لیبر </vt:lpstr>
      <vt:lpstr>اثر بی دردی اپیدورال بر طول مدت استیج دوم لیبر</vt:lpstr>
      <vt:lpstr>مطالعات اثر بی دردی اپیدورال بر طول مدت استیج دوم لیبر</vt:lpstr>
      <vt:lpstr>...مطالعات اثر بی دردی اپیدورال بر طول مدت استیج دوم لیبر</vt:lpstr>
      <vt:lpstr>خلاصه بررسی اثر بی دردی اپیدورال بر طول مدت لیبر</vt:lpstr>
      <vt:lpstr>زمان شروع اپیدورال (early vs late)</vt:lpstr>
      <vt:lpstr>زمان شروع اپیدورال (early vs late)</vt:lpstr>
      <vt:lpstr>زمان شروع اپیدورال (early vs late)</vt:lpstr>
      <vt:lpstr>اثر اپیدورال بر میزان سزارین</vt:lpstr>
      <vt:lpstr>مطالعات اثر اپیدورال بر میزان سزارین</vt:lpstr>
      <vt:lpstr>اثر اپیدورال بر میزان سزارین</vt:lpstr>
      <vt:lpstr>اثر اپیدورال بر میزان  استفاده از ابزار</vt:lpstr>
      <vt:lpstr>اثر اپیدورال بر میزان استفاده از ابزار حین زایمان</vt:lpstr>
      <vt:lpstr>تاثیر نوع آنالژزی نوراگزیال  برنتیجه زایمان (CSEA vs EA)</vt:lpstr>
      <vt:lpstr>سایر اثرات اپیدورال در لیبر</vt:lpstr>
      <vt:lpstr>جمع بندی نهایی</vt:lpstr>
      <vt:lpstr>Thanks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 of Epidural Analgesia on Labor Progress</dc:title>
  <dc:creator>Vahedi</dc:creator>
  <cp:lastModifiedBy>Vahedi</cp:lastModifiedBy>
  <cp:revision>275</cp:revision>
  <dcterms:created xsi:type="dcterms:W3CDTF">2006-08-16T00:00:00Z</dcterms:created>
  <dcterms:modified xsi:type="dcterms:W3CDTF">2018-08-01T21:38:42Z</dcterms:modified>
</cp:coreProperties>
</file>